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5.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3.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slideMasters/slideMaster1.xml" ContentType="application/vnd.openxmlformats-officedocument.presentationml.slideMaster+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6.xml" ContentType="application/vnd.openxmlformats-officedocument.presentationml.notesSlid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handoutMasters/handoutMaster1.xml" ContentType="application/vnd.openxmlformats-officedocument.presentationml.handoutMaster+xml"/>
  <Override PartName="/ppt/theme/themeOverride1.xml" ContentType="application/vnd.openxmlformats-officedocument.themeOverride+xml"/>
  <Override PartName="/ppt/charts/chart1.xml" ContentType="application/vnd.openxmlformats-officedocument.drawingml.chart+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charts/chart2.xml" ContentType="application/vnd.openxmlformats-officedocument.drawingml.chart+xml"/>
  <Override PartName="/ppt/charts/chart3.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6.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8" r:id="rId2"/>
    <p:sldId id="263" r:id="rId3"/>
    <p:sldId id="264" r:id="rId4"/>
    <p:sldId id="267" r:id="rId5"/>
    <p:sldId id="268" r:id="rId6"/>
    <p:sldId id="297" r:id="rId7"/>
    <p:sldId id="270" r:id="rId8"/>
    <p:sldId id="271" r:id="rId9"/>
    <p:sldId id="272" r:id="rId10"/>
    <p:sldId id="273" r:id="rId11"/>
    <p:sldId id="274" r:id="rId12"/>
    <p:sldId id="298" r:id="rId13"/>
    <p:sldId id="299" r:id="rId14"/>
    <p:sldId id="276" r:id="rId15"/>
    <p:sldId id="287" r:id="rId16"/>
    <p:sldId id="301" r:id="rId17"/>
    <p:sldId id="302"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333" autoAdjust="0"/>
  </p:normalViewPr>
  <p:slideViewPr>
    <p:cSldViewPr>
      <p:cViewPr>
        <p:scale>
          <a:sx n="85" d="100"/>
          <a:sy n="85" d="100"/>
        </p:scale>
        <p:origin x="-1404" y="-72"/>
      </p:cViewPr>
      <p:guideLst>
        <p:guide orient="horz" pos="2160"/>
        <p:guide pos="2880"/>
      </p:guideLst>
    </p:cSldViewPr>
  </p:slideViewPr>
  <p:outlineViewPr>
    <p:cViewPr>
      <p:scale>
        <a:sx n="33" d="100"/>
        <a:sy n="33" d="100"/>
      </p:scale>
      <p:origin x="0" y="1634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2490"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3.xml.rels><?xml version="1.0" encoding="UTF-8" standalone="yes"?>
<Relationships xmlns="http://schemas.openxmlformats.org/package/2006/relationships"><Relationship Id="rId1" Type="http://schemas.openxmlformats.org/officeDocument/2006/relationships/oleObject" Target="../embeddings/oleObject3.bin"/></Relationships>
</file>

<file path=ppt/charts/_rels/chart4.xml.rels><?xml version="1.0" encoding="UTF-8" standalone="yes"?>
<Relationships xmlns="http://schemas.openxmlformats.org/package/2006/relationships"><Relationship Id="rId1" Type="http://schemas.openxmlformats.org/officeDocument/2006/relationships/oleObject" Target="../embeddings/oleObject4.bin"/></Relationships>
</file>

<file path=ppt/charts/_rels/chart5.xml.rels><?xml version="1.0" encoding="UTF-8" standalone="yes"?>
<Relationships xmlns="http://schemas.openxmlformats.org/package/2006/relationships"><Relationship Id="rId1" Type="http://schemas.openxmlformats.org/officeDocument/2006/relationships/oleObject" Target="../embeddings/oleObject5.bin"/></Relationships>
</file>

<file path=ppt/charts/_rels/chart6.xml.rels><?xml version="1.0" encoding="UTF-8" standalone="yes"?>
<Relationships xmlns="http://schemas.openxmlformats.org/package/2006/relationships"><Relationship Id="rId1" Type="http://schemas.openxmlformats.org/officeDocument/2006/relationships/oleObject" Target="../embeddings/oleObject6.bin"/></Relationships>
</file>

<file path=ppt/charts/_rels/chart7.xml.rels><?xml version="1.0" encoding="UTF-8" standalone="yes"?>
<Relationships xmlns="http://schemas.openxmlformats.org/package/2006/relationships"><Relationship Id="rId1" Type="http://schemas.openxmlformats.org/officeDocument/2006/relationships/oleObject" Target="../embeddings/oleObject7.bin"/></Relationships>
</file>

<file path=ppt/charts/_rels/chart8.xml.rels><?xml version="1.0" encoding="UTF-8" standalone="yes"?>
<Relationships xmlns="http://schemas.openxmlformats.org/package/2006/relationships"><Relationship Id="rId1" Type="http://schemas.openxmlformats.org/officeDocument/2006/relationships/oleObject" Target="../embeddings/oleObject8.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nl-BE"/>
  <c:roundedCorners val="0"/>
  <mc:AlternateContent xmlns:mc="http://schemas.openxmlformats.org/markup-compatibility/2006">
    <mc:Choice xmlns:c14="http://schemas.microsoft.com/office/drawing/2007/8/2/chart" Requires="c14">
      <c14:style val="134"/>
    </mc:Choice>
    <mc:Fallback>
      <c:style val="34"/>
    </mc:Fallback>
  </mc:AlternateContent>
  <c:chart>
    <c:title>
      <c:tx>
        <c:rich>
          <a:bodyPr/>
          <a:lstStyle/>
          <a:p>
            <a:pPr>
              <a:defRPr/>
            </a:pPr>
            <a:r>
              <a:rPr lang="en-GB" sz="1800" b="1" i="0" u="none" strike="noStrike" baseline="0"/>
              <a:t>Type of Business Support Offered</a:t>
            </a:r>
            <a:endParaRPr lang="en-GB"/>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'Section 1'!$B$2</c:f>
              <c:strCache>
                <c:ptCount val="1"/>
                <c:pt idx="0">
                  <c:v>Yes</c:v>
                </c:pt>
              </c:strCache>
            </c:strRef>
          </c:tx>
          <c:invertIfNegative val="0"/>
          <c:cat>
            <c:strRef>
              <c:f>'Section 1'!$A$3:$A$10</c:f>
              <c:strCache>
                <c:ptCount val="8"/>
                <c:pt idx="0">
                  <c:v>Marketing</c:v>
                </c:pt>
                <c:pt idx="1">
                  <c:v>Business Training</c:v>
                </c:pt>
                <c:pt idx="2">
                  <c:v>Finance</c:v>
                </c:pt>
                <c:pt idx="3">
                  <c:v>Legal</c:v>
                </c:pt>
                <c:pt idx="4">
                  <c:v>Contracting</c:v>
                </c:pt>
                <c:pt idx="5">
                  <c:v>General Support</c:v>
                </c:pt>
                <c:pt idx="6">
                  <c:v>Networking</c:v>
                </c:pt>
                <c:pt idx="7">
                  <c:v>Assessment</c:v>
                </c:pt>
              </c:strCache>
            </c:strRef>
          </c:cat>
          <c:val>
            <c:numRef>
              <c:f>'Section 1'!$B$3:$B$10</c:f>
              <c:numCache>
                <c:formatCode>General</c:formatCode>
                <c:ptCount val="8"/>
                <c:pt idx="0">
                  <c:v>118</c:v>
                </c:pt>
                <c:pt idx="1">
                  <c:v>142</c:v>
                </c:pt>
                <c:pt idx="2">
                  <c:v>121</c:v>
                </c:pt>
                <c:pt idx="3">
                  <c:v>60</c:v>
                </c:pt>
                <c:pt idx="4">
                  <c:v>142</c:v>
                </c:pt>
                <c:pt idx="5">
                  <c:v>169</c:v>
                </c:pt>
                <c:pt idx="6">
                  <c:v>132</c:v>
                </c:pt>
                <c:pt idx="7">
                  <c:v>149</c:v>
                </c:pt>
              </c:numCache>
            </c:numRef>
          </c:val>
        </c:ser>
        <c:ser>
          <c:idx val="1"/>
          <c:order val="1"/>
          <c:tx>
            <c:strRef>
              <c:f>'Section 1'!$C$2</c:f>
              <c:strCache>
                <c:ptCount val="1"/>
                <c:pt idx="0">
                  <c:v>No</c:v>
                </c:pt>
              </c:strCache>
            </c:strRef>
          </c:tx>
          <c:invertIfNegative val="0"/>
          <c:cat>
            <c:strRef>
              <c:f>'Section 1'!$A$3:$A$10</c:f>
              <c:strCache>
                <c:ptCount val="8"/>
                <c:pt idx="0">
                  <c:v>Marketing</c:v>
                </c:pt>
                <c:pt idx="1">
                  <c:v>Business Training</c:v>
                </c:pt>
                <c:pt idx="2">
                  <c:v>Finance</c:v>
                </c:pt>
                <c:pt idx="3">
                  <c:v>Legal</c:v>
                </c:pt>
                <c:pt idx="4">
                  <c:v>Contracting</c:v>
                </c:pt>
                <c:pt idx="5">
                  <c:v>General Support</c:v>
                </c:pt>
                <c:pt idx="6">
                  <c:v>Networking</c:v>
                </c:pt>
                <c:pt idx="7">
                  <c:v>Assessment</c:v>
                </c:pt>
              </c:strCache>
            </c:strRef>
          </c:cat>
          <c:val>
            <c:numRef>
              <c:f>'Section 1'!$C$3:$C$10</c:f>
              <c:numCache>
                <c:formatCode>General</c:formatCode>
                <c:ptCount val="8"/>
                <c:pt idx="0">
                  <c:v>51</c:v>
                </c:pt>
                <c:pt idx="1">
                  <c:v>28</c:v>
                </c:pt>
                <c:pt idx="2">
                  <c:v>51</c:v>
                </c:pt>
                <c:pt idx="3">
                  <c:v>104</c:v>
                </c:pt>
                <c:pt idx="4">
                  <c:v>28</c:v>
                </c:pt>
                <c:pt idx="5">
                  <c:v>10</c:v>
                </c:pt>
                <c:pt idx="6">
                  <c:v>32</c:v>
                </c:pt>
                <c:pt idx="7">
                  <c:v>28</c:v>
                </c:pt>
              </c:numCache>
            </c:numRef>
          </c:val>
        </c:ser>
        <c:ser>
          <c:idx val="2"/>
          <c:order val="2"/>
          <c:tx>
            <c:strRef>
              <c:f>'Section 1'!$D$2</c:f>
              <c:strCache>
                <c:ptCount val="1"/>
                <c:pt idx="0">
                  <c:v>Planned</c:v>
                </c:pt>
              </c:strCache>
            </c:strRef>
          </c:tx>
          <c:invertIfNegative val="0"/>
          <c:cat>
            <c:strRef>
              <c:f>'Section 1'!$A$3:$A$10</c:f>
              <c:strCache>
                <c:ptCount val="8"/>
                <c:pt idx="0">
                  <c:v>Marketing</c:v>
                </c:pt>
                <c:pt idx="1">
                  <c:v>Business Training</c:v>
                </c:pt>
                <c:pt idx="2">
                  <c:v>Finance</c:v>
                </c:pt>
                <c:pt idx="3">
                  <c:v>Legal</c:v>
                </c:pt>
                <c:pt idx="4">
                  <c:v>Contracting</c:v>
                </c:pt>
                <c:pt idx="5">
                  <c:v>General Support</c:v>
                </c:pt>
                <c:pt idx="6">
                  <c:v>Networking</c:v>
                </c:pt>
                <c:pt idx="7">
                  <c:v>Assessment</c:v>
                </c:pt>
              </c:strCache>
            </c:strRef>
          </c:cat>
          <c:val>
            <c:numRef>
              <c:f>'Section 1'!$D$3:$D$10</c:f>
              <c:numCache>
                <c:formatCode>General</c:formatCode>
                <c:ptCount val="8"/>
                <c:pt idx="0">
                  <c:v>8</c:v>
                </c:pt>
                <c:pt idx="1">
                  <c:v>11</c:v>
                </c:pt>
                <c:pt idx="2">
                  <c:v>5</c:v>
                </c:pt>
                <c:pt idx="3">
                  <c:v>7</c:v>
                </c:pt>
                <c:pt idx="4">
                  <c:v>11</c:v>
                </c:pt>
                <c:pt idx="5">
                  <c:v>3</c:v>
                </c:pt>
                <c:pt idx="6">
                  <c:v>17</c:v>
                </c:pt>
                <c:pt idx="7">
                  <c:v>3</c:v>
                </c:pt>
              </c:numCache>
            </c:numRef>
          </c:val>
        </c:ser>
        <c:dLbls>
          <c:showLegendKey val="0"/>
          <c:showVal val="0"/>
          <c:showCatName val="0"/>
          <c:showSerName val="0"/>
          <c:showPercent val="0"/>
          <c:showBubbleSize val="0"/>
        </c:dLbls>
        <c:gapWidth val="150"/>
        <c:shape val="box"/>
        <c:axId val="134532096"/>
        <c:axId val="134542080"/>
        <c:axId val="0"/>
      </c:bar3DChart>
      <c:catAx>
        <c:axId val="134532096"/>
        <c:scaling>
          <c:orientation val="minMax"/>
        </c:scaling>
        <c:delete val="0"/>
        <c:axPos val="b"/>
        <c:majorTickMark val="out"/>
        <c:minorTickMark val="none"/>
        <c:tickLblPos val="nextTo"/>
        <c:crossAx val="134542080"/>
        <c:crosses val="autoZero"/>
        <c:auto val="1"/>
        <c:lblAlgn val="ctr"/>
        <c:lblOffset val="100"/>
        <c:noMultiLvlLbl val="0"/>
      </c:catAx>
      <c:valAx>
        <c:axId val="134542080"/>
        <c:scaling>
          <c:orientation val="minMax"/>
        </c:scaling>
        <c:delete val="0"/>
        <c:axPos val="l"/>
        <c:majorGridlines/>
        <c:numFmt formatCode="General" sourceLinked="1"/>
        <c:majorTickMark val="out"/>
        <c:minorTickMark val="none"/>
        <c:tickLblPos val="nextTo"/>
        <c:crossAx val="134532096"/>
        <c:crosses val="autoZero"/>
        <c:crossBetween val="between"/>
      </c:valAx>
    </c:plotArea>
    <c:legend>
      <c:legendPos val="r"/>
      <c:layout/>
      <c:overlay val="0"/>
    </c:legend>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nl-BE"/>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a:pPr>
            <a:r>
              <a:rPr lang="en-GB"/>
              <a:t>Customer Profile</a:t>
            </a:r>
          </a:p>
        </c:rich>
      </c:tx>
      <c:layout/>
      <c:overlay val="0"/>
    </c:title>
    <c:autoTitleDeleted val="0"/>
    <c:view3D>
      <c:rotX val="15"/>
      <c:rotY val="20"/>
      <c:rAngAx val="1"/>
    </c:view3D>
    <c:floor>
      <c:thickness val="0"/>
    </c:floor>
    <c:sideWall>
      <c:thickness val="0"/>
    </c:sideWall>
    <c:backWall>
      <c:thickness val="0"/>
    </c:backWall>
    <c:plotArea>
      <c:layout/>
      <c:bar3DChart>
        <c:barDir val="bar"/>
        <c:grouping val="stacked"/>
        <c:varyColors val="0"/>
        <c:ser>
          <c:idx val="0"/>
          <c:order val="0"/>
          <c:tx>
            <c:strRef>
              <c:f>'Section 1'!$B$16</c:f>
              <c:strCache>
                <c:ptCount val="1"/>
                <c:pt idx="0">
                  <c:v>Yes</c:v>
                </c:pt>
              </c:strCache>
            </c:strRef>
          </c:tx>
          <c:invertIfNegative val="0"/>
          <c:cat>
            <c:strRef>
              <c:f>'Section 1'!$A$17:$A$22</c:f>
              <c:strCache>
                <c:ptCount val="6"/>
                <c:pt idx="0">
                  <c:v>Out of Work/Pre Access</c:v>
                </c:pt>
                <c:pt idx="1">
                  <c:v>Potential  Entrepreneurs</c:v>
                </c:pt>
                <c:pt idx="2">
                  <c:v>Start-Ups</c:v>
                </c:pt>
                <c:pt idx="3">
                  <c:v>Developments</c:v>
                </c:pt>
                <c:pt idx="4">
                  <c:v>Growth</c:v>
                </c:pt>
                <c:pt idx="5">
                  <c:v>Diversification</c:v>
                </c:pt>
              </c:strCache>
            </c:strRef>
          </c:cat>
          <c:val>
            <c:numRef>
              <c:f>'Section 1'!$B$17:$B$22</c:f>
              <c:numCache>
                <c:formatCode>General</c:formatCode>
                <c:ptCount val="6"/>
                <c:pt idx="0">
                  <c:v>100</c:v>
                </c:pt>
                <c:pt idx="1">
                  <c:v>159</c:v>
                </c:pt>
                <c:pt idx="2">
                  <c:v>170</c:v>
                </c:pt>
                <c:pt idx="3">
                  <c:v>142</c:v>
                </c:pt>
                <c:pt idx="4">
                  <c:v>156</c:v>
                </c:pt>
                <c:pt idx="5">
                  <c:v>136</c:v>
                </c:pt>
              </c:numCache>
            </c:numRef>
          </c:val>
        </c:ser>
        <c:ser>
          <c:idx val="1"/>
          <c:order val="1"/>
          <c:tx>
            <c:strRef>
              <c:f>'Section 1'!$C$16</c:f>
              <c:strCache>
                <c:ptCount val="1"/>
                <c:pt idx="0">
                  <c:v>No</c:v>
                </c:pt>
              </c:strCache>
            </c:strRef>
          </c:tx>
          <c:invertIfNegative val="0"/>
          <c:cat>
            <c:strRef>
              <c:f>'Section 1'!$A$17:$A$22</c:f>
              <c:strCache>
                <c:ptCount val="6"/>
                <c:pt idx="0">
                  <c:v>Out of Work/Pre Access</c:v>
                </c:pt>
                <c:pt idx="1">
                  <c:v>Potential  Entrepreneurs</c:v>
                </c:pt>
                <c:pt idx="2">
                  <c:v>Start-Ups</c:v>
                </c:pt>
                <c:pt idx="3">
                  <c:v>Developments</c:v>
                </c:pt>
                <c:pt idx="4">
                  <c:v>Growth</c:v>
                </c:pt>
                <c:pt idx="5">
                  <c:v>Diversification</c:v>
                </c:pt>
              </c:strCache>
            </c:strRef>
          </c:cat>
          <c:val>
            <c:numRef>
              <c:f>'Section 1'!$C$17:$C$22</c:f>
              <c:numCache>
                <c:formatCode>General</c:formatCode>
                <c:ptCount val="6"/>
                <c:pt idx="0">
                  <c:v>67</c:v>
                </c:pt>
                <c:pt idx="1">
                  <c:v>17</c:v>
                </c:pt>
                <c:pt idx="2">
                  <c:v>10</c:v>
                </c:pt>
                <c:pt idx="3">
                  <c:v>30</c:v>
                </c:pt>
                <c:pt idx="4">
                  <c:v>13</c:v>
                </c:pt>
                <c:pt idx="5">
                  <c:v>34</c:v>
                </c:pt>
              </c:numCache>
            </c:numRef>
          </c:val>
        </c:ser>
        <c:dLbls>
          <c:showLegendKey val="0"/>
          <c:showVal val="0"/>
          <c:showCatName val="0"/>
          <c:showSerName val="0"/>
          <c:showPercent val="0"/>
          <c:showBubbleSize val="0"/>
        </c:dLbls>
        <c:gapWidth val="150"/>
        <c:shape val="box"/>
        <c:axId val="102638720"/>
        <c:axId val="102640256"/>
        <c:axId val="0"/>
      </c:bar3DChart>
      <c:catAx>
        <c:axId val="102638720"/>
        <c:scaling>
          <c:orientation val="minMax"/>
        </c:scaling>
        <c:delete val="0"/>
        <c:axPos val="l"/>
        <c:majorTickMark val="out"/>
        <c:minorTickMark val="none"/>
        <c:tickLblPos val="nextTo"/>
        <c:crossAx val="102640256"/>
        <c:crosses val="autoZero"/>
        <c:auto val="1"/>
        <c:lblAlgn val="ctr"/>
        <c:lblOffset val="100"/>
        <c:noMultiLvlLbl val="0"/>
      </c:catAx>
      <c:valAx>
        <c:axId val="102640256"/>
        <c:scaling>
          <c:orientation val="minMax"/>
        </c:scaling>
        <c:delete val="0"/>
        <c:axPos val="b"/>
        <c:majorGridlines/>
        <c:numFmt formatCode="General" sourceLinked="1"/>
        <c:majorTickMark val="out"/>
        <c:minorTickMark val="none"/>
        <c:tickLblPos val="nextTo"/>
        <c:crossAx val="102638720"/>
        <c:crosses val="autoZero"/>
        <c:crossBetween val="between"/>
      </c:valAx>
    </c:plotArea>
    <c:legend>
      <c:legendPos val="r"/>
      <c:layout/>
      <c:overlay val="0"/>
    </c:legend>
    <c:plotVisOnly val="1"/>
    <c:dispBlanksAs val="gap"/>
    <c:showDLblsOverMax val="0"/>
  </c:chart>
  <c:spPr>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nl-BE"/>
  <c:roundedCorners val="0"/>
  <mc:AlternateContent xmlns:mc="http://schemas.openxmlformats.org/markup-compatibility/2006">
    <mc:Choice xmlns:c14="http://schemas.microsoft.com/office/drawing/2007/8/2/chart" Requires="c14">
      <c14:style val="134"/>
    </mc:Choice>
    <mc:Fallback>
      <c:style val="34"/>
    </mc:Fallback>
  </mc:AlternateContent>
  <c:chart>
    <c:title>
      <c:tx>
        <c:rich>
          <a:bodyPr/>
          <a:lstStyle/>
          <a:p>
            <a:pPr>
              <a:defRPr/>
            </a:pPr>
            <a:r>
              <a:rPr lang="en-GB"/>
              <a:t>Start-Up Support</a:t>
            </a:r>
          </a:p>
        </c:rich>
      </c:tx>
      <c:layout/>
      <c:overlay val="0"/>
    </c:title>
    <c:autoTitleDeleted val="0"/>
    <c:view3D>
      <c:rotX val="15"/>
      <c:rotY val="20"/>
      <c:rAngAx val="0"/>
      <c:perspective val="30"/>
    </c:view3D>
    <c:floor>
      <c:thickness val="0"/>
    </c:floor>
    <c:sideWall>
      <c:thickness val="0"/>
    </c:sideWall>
    <c:backWall>
      <c:thickness val="0"/>
    </c:backWall>
    <c:plotArea>
      <c:layout/>
      <c:bar3DChart>
        <c:barDir val="col"/>
        <c:grouping val="standard"/>
        <c:varyColors val="0"/>
        <c:ser>
          <c:idx val="0"/>
          <c:order val="0"/>
          <c:tx>
            <c:strRef>
              <c:f>'Section 1'!$B$25</c:f>
              <c:strCache>
                <c:ptCount val="1"/>
                <c:pt idx="0">
                  <c:v>Planned</c:v>
                </c:pt>
              </c:strCache>
            </c:strRef>
          </c:tx>
          <c:invertIfNegative val="0"/>
          <c:cat>
            <c:strRef>
              <c:f>'Section 1'!$A$26:$A$29</c:f>
              <c:strCache>
                <c:ptCount val="4"/>
                <c:pt idx="0">
                  <c:v>Open Access </c:v>
                </c:pt>
                <c:pt idx="1">
                  <c:v>Pre-assessment </c:v>
                </c:pt>
                <c:pt idx="2">
                  <c:v>Assessment </c:v>
                </c:pt>
                <c:pt idx="3">
                  <c:v>Certified/Audited</c:v>
                </c:pt>
              </c:strCache>
            </c:strRef>
          </c:cat>
          <c:val>
            <c:numRef>
              <c:f>'Section 1'!$B$26:$B$29</c:f>
              <c:numCache>
                <c:formatCode>General</c:formatCode>
                <c:ptCount val="4"/>
                <c:pt idx="0">
                  <c:v>1</c:v>
                </c:pt>
                <c:pt idx="1">
                  <c:v>4</c:v>
                </c:pt>
                <c:pt idx="2">
                  <c:v>2</c:v>
                </c:pt>
                <c:pt idx="3">
                  <c:v>4</c:v>
                </c:pt>
              </c:numCache>
            </c:numRef>
          </c:val>
        </c:ser>
        <c:ser>
          <c:idx val="1"/>
          <c:order val="1"/>
          <c:tx>
            <c:strRef>
              <c:f>'Section 1'!$C$25</c:f>
              <c:strCache>
                <c:ptCount val="1"/>
                <c:pt idx="0">
                  <c:v>No</c:v>
                </c:pt>
              </c:strCache>
            </c:strRef>
          </c:tx>
          <c:invertIfNegative val="0"/>
          <c:cat>
            <c:strRef>
              <c:f>'Section 1'!$A$26:$A$29</c:f>
              <c:strCache>
                <c:ptCount val="4"/>
                <c:pt idx="0">
                  <c:v>Open Access </c:v>
                </c:pt>
                <c:pt idx="1">
                  <c:v>Pre-assessment </c:v>
                </c:pt>
                <c:pt idx="2">
                  <c:v>Assessment </c:v>
                </c:pt>
                <c:pt idx="3">
                  <c:v>Certified/Audited</c:v>
                </c:pt>
              </c:strCache>
            </c:strRef>
          </c:cat>
          <c:val>
            <c:numRef>
              <c:f>'Section 1'!$C$26:$C$29</c:f>
              <c:numCache>
                <c:formatCode>General</c:formatCode>
                <c:ptCount val="4"/>
                <c:pt idx="0">
                  <c:v>68</c:v>
                </c:pt>
                <c:pt idx="1">
                  <c:v>88</c:v>
                </c:pt>
                <c:pt idx="2">
                  <c:v>31</c:v>
                </c:pt>
                <c:pt idx="3">
                  <c:v>96</c:v>
                </c:pt>
              </c:numCache>
            </c:numRef>
          </c:val>
        </c:ser>
        <c:ser>
          <c:idx val="2"/>
          <c:order val="2"/>
          <c:tx>
            <c:strRef>
              <c:f>'Section 1'!$D$25</c:f>
              <c:strCache>
                <c:ptCount val="1"/>
                <c:pt idx="0">
                  <c:v>Yes</c:v>
                </c:pt>
              </c:strCache>
            </c:strRef>
          </c:tx>
          <c:invertIfNegative val="0"/>
          <c:cat>
            <c:strRef>
              <c:f>'Section 1'!$A$26:$A$29</c:f>
              <c:strCache>
                <c:ptCount val="4"/>
                <c:pt idx="0">
                  <c:v>Open Access </c:v>
                </c:pt>
                <c:pt idx="1">
                  <c:v>Pre-assessment </c:v>
                </c:pt>
                <c:pt idx="2">
                  <c:v>Assessment </c:v>
                </c:pt>
                <c:pt idx="3">
                  <c:v>Certified/Audited</c:v>
                </c:pt>
              </c:strCache>
            </c:strRef>
          </c:cat>
          <c:val>
            <c:numRef>
              <c:f>'Section 1'!$D$26:$D$29</c:f>
              <c:numCache>
                <c:formatCode>General</c:formatCode>
                <c:ptCount val="4"/>
                <c:pt idx="0">
                  <c:v>81</c:v>
                </c:pt>
                <c:pt idx="1">
                  <c:v>46</c:v>
                </c:pt>
                <c:pt idx="2">
                  <c:v>126</c:v>
                </c:pt>
                <c:pt idx="3">
                  <c:v>25</c:v>
                </c:pt>
              </c:numCache>
            </c:numRef>
          </c:val>
        </c:ser>
        <c:dLbls>
          <c:showLegendKey val="0"/>
          <c:showVal val="0"/>
          <c:showCatName val="0"/>
          <c:showSerName val="0"/>
          <c:showPercent val="0"/>
          <c:showBubbleSize val="0"/>
        </c:dLbls>
        <c:gapWidth val="150"/>
        <c:shape val="box"/>
        <c:axId val="102672640"/>
        <c:axId val="111965696"/>
        <c:axId val="38293952"/>
      </c:bar3DChart>
      <c:catAx>
        <c:axId val="102672640"/>
        <c:scaling>
          <c:orientation val="minMax"/>
        </c:scaling>
        <c:delete val="0"/>
        <c:axPos val="b"/>
        <c:majorTickMark val="out"/>
        <c:minorTickMark val="none"/>
        <c:tickLblPos val="nextTo"/>
        <c:crossAx val="111965696"/>
        <c:crosses val="autoZero"/>
        <c:auto val="1"/>
        <c:lblAlgn val="ctr"/>
        <c:lblOffset val="100"/>
        <c:noMultiLvlLbl val="0"/>
      </c:catAx>
      <c:valAx>
        <c:axId val="111965696"/>
        <c:scaling>
          <c:orientation val="minMax"/>
        </c:scaling>
        <c:delete val="0"/>
        <c:axPos val="l"/>
        <c:majorGridlines/>
        <c:numFmt formatCode="General" sourceLinked="1"/>
        <c:majorTickMark val="out"/>
        <c:minorTickMark val="none"/>
        <c:tickLblPos val="nextTo"/>
        <c:crossAx val="102672640"/>
        <c:crosses val="autoZero"/>
        <c:crossBetween val="between"/>
      </c:valAx>
      <c:serAx>
        <c:axId val="38293952"/>
        <c:scaling>
          <c:orientation val="minMax"/>
        </c:scaling>
        <c:delete val="0"/>
        <c:axPos val="b"/>
        <c:majorTickMark val="out"/>
        <c:minorTickMark val="none"/>
        <c:tickLblPos val="nextTo"/>
        <c:crossAx val="111965696"/>
        <c:crosses val="autoZero"/>
      </c:serAx>
    </c:plotArea>
    <c:legend>
      <c:legendPos val="r"/>
      <c:layout/>
      <c:overlay val="0"/>
    </c:legend>
    <c:plotVisOnly val="1"/>
    <c:dispBlanksAs val="gap"/>
    <c:showDLblsOverMax val="0"/>
  </c:chart>
  <c:spPr>
    <a:ln>
      <a:no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nl-BE"/>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a:pPr>
            <a:r>
              <a:rPr lang="en-GB"/>
              <a:t>Business Development Assistance</a:t>
            </a:r>
          </a:p>
        </c:rich>
      </c:tx>
      <c:layout/>
      <c:overlay val="0"/>
    </c:title>
    <c:autoTitleDeleted val="0"/>
    <c:view3D>
      <c:rotX val="15"/>
      <c:rotY val="20"/>
      <c:rAngAx val="1"/>
    </c:view3D>
    <c:floor>
      <c:thickness val="0"/>
    </c:floor>
    <c:sideWall>
      <c:thickness val="0"/>
    </c:sideWall>
    <c:backWall>
      <c:thickness val="0"/>
    </c:backWall>
    <c:plotArea>
      <c:layout/>
      <c:bar3DChart>
        <c:barDir val="bar"/>
        <c:grouping val="stacked"/>
        <c:varyColors val="0"/>
        <c:ser>
          <c:idx val="0"/>
          <c:order val="0"/>
          <c:tx>
            <c:strRef>
              <c:f>'Section 1'!$B$32</c:f>
              <c:strCache>
                <c:ptCount val="1"/>
                <c:pt idx="0">
                  <c:v>Yes</c:v>
                </c:pt>
              </c:strCache>
            </c:strRef>
          </c:tx>
          <c:invertIfNegative val="0"/>
          <c:cat>
            <c:strRef>
              <c:f>'Section 1'!$A$33:$A$39</c:f>
              <c:strCache>
                <c:ptCount val="7"/>
                <c:pt idx="0">
                  <c:v>Failing Business</c:v>
                </c:pt>
                <c:pt idx="1">
                  <c:v>Expansion</c:v>
                </c:pt>
                <c:pt idx="2">
                  <c:v>Succession </c:v>
                </c:pt>
                <c:pt idx="3">
                  <c:v>High Growth</c:v>
                </c:pt>
                <c:pt idx="4">
                  <c:v>New Markets</c:v>
                </c:pt>
                <c:pt idx="5">
                  <c:v>Franchising</c:v>
                </c:pt>
                <c:pt idx="6">
                  <c:v>Exporting</c:v>
                </c:pt>
              </c:strCache>
            </c:strRef>
          </c:cat>
          <c:val>
            <c:numRef>
              <c:f>'Section 1'!$B$33:$B$39</c:f>
              <c:numCache>
                <c:formatCode>General</c:formatCode>
                <c:ptCount val="7"/>
                <c:pt idx="0">
                  <c:v>89</c:v>
                </c:pt>
                <c:pt idx="1">
                  <c:v>127</c:v>
                </c:pt>
                <c:pt idx="2">
                  <c:v>73</c:v>
                </c:pt>
                <c:pt idx="3">
                  <c:v>81</c:v>
                </c:pt>
                <c:pt idx="4">
                  <c:v>114</c:v>
                </c:pt>
                <c:pt idx="5">
                  <c:v>62</c:v>
                </c:pt>
                <c:pt idx="6">
                  <c:v>81</c:v>
                </c:pt>
              </c:numCache>
            </c:numRef>
          </c:val>
        </c:ser>
        <c:ser>
          <c:idx val="1"/>
          <c:order val="1"/>
          <c:tx>
            <c:strRef>
              <c:f>'Section 1'!$C$32</c:f>
              <c:strCache>
                <c:ptCount val="1"/>
                <c:pt idx="0">
                  <c:v>No</c:v>
                </c:pt>
              </c:strCache>
            </c:strRef>
          </c:tx>
          <c:invertIfNegative val="0"/>
          <c:cat>
            <c:strRef>
              <c:f>'Section 1'!$A$33:$A$39</c:f>
              <c:strCache>
                <c:ptCount val="7"/>
                <c:pt idx="0">
                  <c:v>Failing Business</c:v>
                </c:pt>
                <c:pt idx="1">
                  <c:v>Expansion</c:v>
                </c:pt>
                <c:pt idx="2">
                  <c:v>Succession </c:v>
                </c:pt>
                <c:pt idx="3">
                  <c:v>High Growth</c:v>
                </c:pt>
                <c:pt idx="4">
                  <c:v>New Markets</c:v>
                </c:pt>
                <c:pt idx="5">
                  <c:v>Franchising</c:v>
                </c:pt>
                <c:pt idx="6">
                  <c:v>Exporting</c:v>
                </c:pt>
              </c:strCache>
            </c:strRef>
          </c:cat>
          <c:val>
            <c:numRef>
              <c:f>'Section 1'!$C$33:$C$39</c:f>
              <c:numCache>
                <c:formatCode>General</c:formatCode>
                <c:ptCount val="7"/>
                <c:pt idx="0">
                  <c:v>78</c:v>
                </c:pt>
                <c:pt idx="1">
                  <c:v>39</c:v>
                </c:pt>
                <c:pt idx="2">
                  <c:v>90</c:v>
                </c:pt>
                <c:pt idx="3">
                  <c:v>76</c:v>
                </c:pt>
                <c:pt idx="4">
                  <c:v>50</c:v>
                </c:pt>
                <c:pt idx="5">
                  <c:v>95</c:v>
                </c:pt>
                <c:pt idx="6">
                  <c:v>76</c:v>
                </c:pt>
              </c:numCache>
            </c:numRef>
          </c:val>
        </c:ser>
        <c:ser>
          <c:idx val="2"/>
          <c:order val="2"/>
          <c:tx>
            <c:strRef>
              <c:f>'Section 1'!$D$32</c:f>
              <c:strCache>
                <c:ptCount val="1"/>
                <c:pt idx="0">
                  <c:v>Planned</c:v>
                </c:pt>
              </c:strCache>
            </c:strRef>
          </c:tx>
          <c:invertIfNegative val="0"/>
          <c:cat>
            <c:strRef>
              <c:f>'Section 1'!$A$33:$A$39</c:f>
              <c:strCache>
                <c:ptCount val="7"/>
                <c:pt idx="0">
                  <c:v>Failing Business</c:v>
                </c:pt>
                <c:pt idx="1">
                  <c:v>Expansion</c:v>
                </c:pt>
                <c:pt idx="2">
                  <c:v>Succession </c:v>
                </c:pt>
                <c:pt idx="3">
                  <c:v>High Growth</c:v>
                </c:pt>
                <c:pt idx="4">
                  <c:v>New Markets</c:v>
                </c:pt>
                <c:pt idx="5">
                  <c:v>Franchising</c:v>
                </c:pt>
                <c:pt idx="6">
                  <c:v>Exporting</c:v>
                </c:pt>
              </c:strCache>
            </c:strRef>
          </c:cat>
          <c:val>
            <c:numRef>
              <c:f>'Section 1'!$D$33:$D$39</c:f>
              <c:numCache>
                <c:formatCode>General</c:formatCode>
                <c:ptCount val="7"/>
                <c:pt idx="0">
                  <c:v>3</c:v>
                </c:pt>
                <c:pt idx="1">
                  <c:v>4</c:v>
                </c:pt>
                <c:pt idx="2">
                  <c:v>4</c:v>
                </c:pt>
                <c:pt idx="3">
                  <c:v>9</c:v>
                </c:pt>
                <c:pt idx="4">
                  <c:v>5</c:v>
                </c:pt>
                <c:pt idx="5">
                  <c:v>8</c:v>
                </c:pt>
                <c:pt idx="6">
                  <c:v>7</c:v>
                </c:pt>
              </c:numCache>
            </c:numRef>
          </c:val>
        </c:ser>
        <c:dLbls>
          <c:showLegendKey val="0"/>
          <c:showVal val="0"/>
          <c:showCatName val="0"/>
          <c:showSerName val="0"/>
          <c:showPercent val="0"/>
          <c:showBubbleSize val="0"/>
        </c:dLbls>
        <c:gapWidth val="150"/>
        <c:shape val="cylinder"/>
        <c:axId val="37643776"/>
        <c:axId val="105853696"/>
        <c:axId val="0"/>
      </c:bar3DChart>
      <c:catAx>
        <c:axId val="37643776"/>
        <c:scaling>
          <c:orientation val="minMax"/>
        </c:scaling>
        <c:delete val="0"/>
        <c:axPos val="l"/>
        <c:majorTickMark val="out"/>
        <c:minorTickMark val="none"/>
        <c:tickLblPos val="nextTo"/>
        <c:crossAx val="105853696"/>
        <c:crosses val="autoZero"/>
        <c:auto val="1"/>
        <c:lblAlgn val="ctr"/>
        <c:lblOffset val="100"/>
        <c:noMultiLvlLbl val="0"/>
      </c:catAx>
      <c:valAx>
        <c:axId val="105853696"/>
        <c:scaling>
          <c:orientation val="minMax"/>
        </c:scaling>
        <c:delete val="0"/>
        <c:axPos val="b"/>
        <c:majorGridlines/>
        <c:numFmt formatCode="General" sourceLinked="1"/>
        <c:majorTickMark val="out"/>
        <c:minorTickMark val="none"/>
        <c:tickLblPos val="nextTo"/>
        <c:crossAx val="37643776"/>
        <c:crosses val="autoZero"/>
        <c:crossBetween val="between"/>
      </c:valAx>
    </c:plotArea>
    <c:legend>
      <c:legendPos val="r"/>
      <c:layout/>
      <c:overlay val="0"/>
    </c:legend>
    <c:plotVisOnly val="1"/>
    <c:dispBlanksAs val="gap"/>
    <c:showDLblsOverMax val="0"/>
  </c:chart>
  <c:spPr>
    <a:ln>
      <a:no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nl-B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a:t>Who Pays</a:t>
            </a:r>
          </a:p>
        </c:rich>
      </c:tx>
      <c:layout/>
      <c:overlay val="0"/>
    </c:title>
    <c:autoTitleDeleted val="0"/>
    <c:view3D>
      <c:rotX val="15"/>
      <c:rotY val="20"/>
      <c:rAngAx val="0"/>
      <c:perspective val="30"/>
    </c:view3D>
    <c:floor>
      <c:thickness val="0"/>
    </c:floor>
    <c:sideWall>
      <c:thickness val="0"/>
    </c:sideWall>
    <c:backWall>
      <c:thickness val="0"/>
    </c:backWall>
    <c:plotArea>
      <c:layout/>
      <c:bar3DChart>
        <c:barDir val="bar"/>
        <c:grouping val="stacked"/>
        <c:varyColors val="0"/>
        <c:ser>
          <c:idx val="0"/>
          <c:order val="0"/>
          <c:tx>
            <c:strRef>
              <c:f>'Section 1'!$B$42</c:f>
              <c:strCache>
                <c:ptCount val="1"/>
                <c:pt idx="0">
                  <c:v>Yes</c:v>
                </c:pt>
              </c:strCache>
            </c:strRef>
          </c:tx>
          <c:invertIfNegative val="0"/>
          <c:cat>
            <c:strRef>
              <c:f>'Section 1'!$A$43:$A$47</c:f>
              <c:strCache>
                <c:ptCount val="5"/>
                <c:pt idx="0">
                  <c:v>State Funded</c:v>
                </c:pt>
                <c:pt idx="1">
                  <c:v>The client pays</c:v>
                </c:pt>
                <c:pt idx="2">
                  <c:v>Part state – part client funded</c:v>
                </c:pt>
                <c:pt idx="3">
                  <c:v>Part state – part third party funded</c:v>
                </c:pt>
                <c:pt idx="4">
                  <c:v>Provide a free service: Voluntary delivered</c:v>
                </c:pt>
              </c:strCache>
            </c:strRef>
          </c:cat>
          <c:val>
            <c:numRef>
              <c:f>'Section 1'!$B$43:$B$47</c:f>
              <c:numCache>
                <c:formatCode>General</c:formatCode>
                <c:ptCount val="5"/>
                <c:pt idx="0">
                  <c:v>90</c:v>
                </c:pt>
                <c:pt idx="1">
                  <c:v>51</c:v>
                </c:pt>
                <c:pt idx="2">
                  <c:v>74</c:v>
                </c:pt>
                <c:pt idx="3">
                  <c:v>37</c:v>
                </c:pt>
                <c:pt idx="4">
                  <c:v>20</c:v>
                </c:pt>
              </c:numCache>
            </c:numRef>
          </c:val>
        </c:ser>
        <c:ser>
          <c:idx val="1"/>
          <c:order val="1"/>
          <c:tx>
            <c:strRef>
              <c:f>'Section 1'!$C$42</c:f>
              <c:strCache>
                <c:ptCount val="1"/>
                <c:pt idx="0">
                  <c:v>No</c:v>
                </c:pt>
              </c:strCache>
            </c:strRef>
          </c:tx>
          <c:invertIfNegative val="0"/>
          <c:cat>
            <c:strRef>
              <c:f>'Section 1'!$A$43:$A$47</c:f>
              <c:strCache>
                <c:ptCount val="5"/>
                <c:pt idx="0">
                  <c:v>State Funded</c:v>
                </c:pt>
                <c:pt idx="1">
                  <c:v>The client pays</c:v>
                </c:pt>
                <c:pt idx="2">
                  <c:v>Part state – part client funded</c:v>
                </c:pt>
                <c:pt idx="3">
                  <c:v>Part state – part third party funded</c:v>
                </c:pt>
                <c:pt idx="4">
                  <c:v>Provide a free service: Voluntary delivered</c:v>
                </c:pt>
              </c:strCache>
            </c:strRef>
          </c:cat>
          <c:val>
            <c:numRef>
              <c:f>'Section 1'!$C$43:$C$47</c:f>
              <c:numCache>
                <c:formatCode>General</c:formatCode>
                <c:ptCount val="5"/>
                <c:pt idx="0">
                  <c:v>57</c:v>
                </c:pt>
                <c:pt idx="1">
                  <c:v>84</c:v>
                </c:pt>
                <c:pt idx="2">
                  <c:v>74</c:v>
                </c:pt>
                <c:pt idx="3">
                  <c:v>92</c:v>
                </c:pt>
                <c:pt idx="4">
                  <c:v>98</c:v>
                </c:pt>
              </c:numCache>
            </c:numRef>
          </c:val>
        </c:ser>
        <c:dLbls>
          <c:showLegendKey val="0"/>
          <c:showVal val="0"/>
          <c:showCatName val="0"/>
          <c:showSerName val="0"/>
          <c:showPercent val="0"/>
          <c:showBubbleSize val="0"/>
        </c:dLbls>
        <c:gapWidth val="150"/>
        <c:shape val="box"/>
        <c:axId val="37626624"/>
        <c:axId val="37628928"/>
        <c:axId val="0"/>
      </c:bar3DChart>
      <c:catAx>
        <c:axId val="37626624"/>
        <c:scaling>
          <c:orientation val="minMax"/>
        </c:scaling>
        <c:delete val="0"/>
        <c:axPos val="l"/>
        <c:majorTickMark val="out"/>
        <c:minorTickMark val="none"/>
        <c:tickLblPos val="nextTo"/>
        <c:crossAx val="37628928"/>
        <c:crosses val="autoZero"/>
        <c:auto val="1"/>
        <c:lblAlgn val="ctr"/>
        <c:lblOffset val="100"/>
        <c:noMultiLvlLbl val="0"/>
      </c:catAx>
      <c:valAx>
        <c:axId val="37628928"/>
        <c:scaling>
          <c:orientation val="minMax"/>
        </c:scaling>
        <c:delete val="0"/>
        <c:axPos val="b"/>
        <c:majorGridlines/>
        <c:numFmt formatCode="General" sourceLinked="1"/>
        <c:majorTickMark val="out"/>
        <c:minorTickMark val="none"/>
        <c:tickLblPos val="nextTo"/>
        <c:crossAx val="37626624"/>
        <c:crosses val="autoZero"/>
        <c:crossBetween val="between"/>
      </c:valAx>
    </c:plotArea>
    <c:legend>
      <c:legendPos val="r"/>
      <c:layout/>
      <c:overlay val="0"/>
    </c:legend>
    <c:plotVisOnly val="1"/>
    <c:dispBlanksAs val="gap"/>
    <c:showDLblsOverMax val="0"/>
  </c:chart>
  <c:spPr>
    <a:ln>
      <a:no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nl-BE"/>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a:pPr>
            <a:r>
              <a:rPr lang="en-GB"/>
              <a:t>Investments</a:t>
            </a:r>
          </a:p>
        </c:rich>
      </c:tx>
      <c:layout/>
      <c:overlay val="0"/>
    </c:title>
    <c:autoTitleDeleted val="0"/>
    <c:view3D>
      <c:rotX val="15"/>
      <c:rotY val="20"/>
      <c:rAngAx val="1"/>
    </c:view3D>
    <c:floor>
      <c:thickness val="0"/>
    </c:floor>
    <c:sideWall>
      <c:thickness val="0"/>
    </c:sideWall>
    <c:backWall>
      <c:thickness val="0"/>
    </c:backWall>
    <c:plotArea>
      <c:layout/>
      <c:bar3DChart>
        <c:barDir val="bar"/>
        <c:grouping val="percentStacked"/>
        <c:varyColors val="0"/>
        <c:ser>
          <c:idx val="0"/>
          <c:order val="0"/>
          <c:tx>
            <c:strRef>
              <c:f>'Section 2'!$B$30</c:f>
              <c:strCache>
                <c:ptCount val="1"/>
                <c:pt idx="0">
                  <c:v>Yes</c:v>
                </c:pt>
              </c:strCache>
            </c:strRef>
          </c:tx>
          <c:invertIfNegative val="0"/>
          <c:cat>
            <c:strRef>
              <c:f>'Section 2'!$A$31:$A$36</c:f>
              <c:strCache>
                <c:ptCount val="6"/>
                <c:pt idx="0">
                  <c:v>Assisting finance raising</c:v>
                </c:pt>
                <c:pt idx="1">
                  <c:v>Broker</c:v>
                </c:pt>
                <c:pt idx="2">
                  <c:v>Bid Writer</c:v>
                </c:pt>
                <c:pt idx="3">
                  <c:v>Financial Advice</c:v>
                </c:pt>
                <c:pt idx="4">
                  <c:v>Financial Planning</c:v>
                </c:pt>
                <c:pt idx="5">
                  <c:v>Intermediary/Infrastructure</c:v>
                </c:pt>
              </c:strCache>
            </c:strRef>
          </c:cat>
          <c:val>
            <c:numRef>
              <c:f>'Section 2'!$B$31:$B$36</c:f>
              <c:numCache>
                <c:formatCode>General</c:formatCode>
                <c:ptCount val="6"/>
                <c:pt idx="0">
                  <c:v>46</c:v>
                </c:pt>
                <c:pt idx="1">
                  <c:v>83</c:v>
                </c:pt>
                <c:pt idx="2">
                  <c:v>62</c:v>
                </c:pt>
                <c:pt idx="3">
                  <c:v>54</c:v>
                </c:pt>
                <c:pt idx="4">
                  <c:v>89</c:v>
                </c:pt>
                <c:pt idx="5">
                  <c:v>75</c:v>
                </c:pt>
              </c:numCache>
            </c:numRef>
          </c:val>
        </c:ser>
        <c:ser>
          <c:idx val="1"/>
          <c:order val="1"/>
          <c:tx>
            <c:strRef>
              <c:f>'Section 2'!$C$30</c:f>
              <c:strCache>
                <c:ptCount val="1"/>
                <c:pt idx="0">
                  <c:v>No</c:v>
                </c:pt>
              </c:strCache>
            </c:strRef>
          </c:tx>
          <c:invertIfNegative val="0"/>
          <c:cat>
            <c:strRef>
              <c:f>'Section 2'!$A$31:$A$36</c:f>
              <c:strCache>
                <c:ptCount val="6"/>
                <c:pt idx="0">
                  <c:v>Assisting finance raising</c:v>
                </c:pt>
                <c:pt idx="1">
                  <c:v>Broker</c:v>
                </c:pt>
                <c:pt idx="2">
                  <c:v>Bid Writer</c:v>
                </c:pt>
                <c:pt idx="3">
                  <c:v>Financial Advice</c:v>
                </c:pt>
                <c:pt idx="4">
                  <c:v>Financial Planning</c:v>
                </c:pt>
                <c:pt idx="5">
                  <c:v>Intermediary/Infrastructure</c:v>
                </c:pt>
              </c:strCache>
            </c:strRef>
          </c:cat>
          <c:val>
            <c:numRef>
              <c:f>'Section 2'!$C$31:$C$36</c:f>
              <c:numCache>
                <c:formatCode>General</c:formatCode>
                <c:ptCount val="6"/>
                <c:pt idx="0">
                  <c:v>26</c:v>
                </c:pt>
                <c:pt idx="1">
                  <c:v>69</c:v>
                </c:pt>
                <c:pt idx="2">
                  <c:v>85</c:v>
                </c:pt>
                <c:pt idx="3">
                  <c:v>93</c:v>
                </c:pt>
                <c:pt idx="4">
                  <c:v>70</c:v>
                </c:pt>
                <c:pt idx="5">
                  <c:v>74</c:v>
                </c:pt>
              </c:numCache>
            </c:numRef>
          </c:val>
        </c:ser>
        <c:dLbls>
          <c:showLegendKey val="0"/>
          <c:showVal val="0"/>
          <c:showCatName val="0"/>
          <c:showSerName val="0"/>
          <c:showPercent val="0"/>
          <c:showBubbleSize val="0"/>
        </c:dLbls>
        <c:gapWidth val="150"/>
        <c:shape val="pyramid"/>
        <c:axId val="36311808"/>
        <c:axId val="37644544"/>
        <c:axId val="0"/>
      </c:bar3DChart>
      <c:catAx>
        <c:axId val="36311808"/>
        <c:scaling>
          <c:orientation val="minMax"/>
        </c:scaling>
        <c:delete val="0"/>
        <c:axPos val="l"/>
        <c:majorTickMark val="out"/>
        <c:minorTickMark val="none"/>
        <c:tickLblPos val="nextTo"/>
        <c:crossAx val="37644544"/>
        <c:crosses val="autoZero"/>
        <c:auto val="1"/>
        <c:lblAlgn val="ctr"/>
        <c:lblOffset val="100"/>
        <c:noMultiLvlLbl val="0"/>
      </c:catAx>
      <c:valAx>
        <c:axId val="37644544"/>
        <c:scaling>
          <c:orientation val="minMax"/>
        </c:scaling>
        <c:delete val="0"/>
        <c:axPos val="b"/>
        <c:majorGridlines/>
        <c:numFmt formatCode="0%" sourceLinked="1"/>
        <c:majorTickMark val="out"/>
        <c:minorTickMark val="none"/>
        <c:tickLblPos val="nextTo"/>
        <c:crossAx val="36311808"/>
        <c:crosses val="autoZero"/>
        <c:crossBetween val="between"/>
      </c:valAx>
    </c:plotArea>
    <c:legend>
      <c:legendPos val="r"/>
      <c:layout/>
      <c:overlay val="0"/>
    </c:legend>
    <c:plotVisOnly val="1"/>
    <c:dispBlanksAs val="gap"/>
    <c:showDLblsOverMax val="0"/>
  </c:chart>
  <c:spPr>
    <a:ln>
      <a:no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nl-B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a:t>Who Pays</a:t>
            </a:r>
          </a:p>
        </c:rich>
      </c:tx>
      <c:layout/>
      <c:overlay val="0"/>
    </c:title>
    <c:autoTitleDeleted val="0"/>
    <c:view3D>
      <c:rotX val="15"/>
      <c:rotY val="20"/>
      <c:rAngAx val="0"/>
      <c:perspective val="30"/>
    </c:view3D>
    <c:floor>
      <c:thickness val="0"/>
    </c:floor>
    <c:sideWall>
      <c:thickness val="0"/>
    </c:sideWall>
    <c:backWall>
      <c:thickness val="0"/>
    </c:backWall>
    <c:plotArea>
      <c:layout/>
      <c:bar3DChart>
        <c:barDir val="bar"/>
        <c:grouping val="stacked"/>
        <c:varyColors val="0"/>
        <c:ser>
          <c:idx val="0"/>
          <c:order val="0"/>
          <c:tx>
            <c:strRef>
              <c:f>'Section 1'!$B$42</c:f>
              <c:strCache>
                <c:ptCount val="1"/>
                <c:pt idx="0">
                  <c:v>Yes</c:v>
                </c:pt>
              </c:strCache>
            </c:strRef>
          </c:tx>
          <c:invertIfNegative val="0"/>
          <c:cat>
            <c:strRef>
              <c:f>'Section 1'!$A$43:$A$47</c:f>
              <c:strCache>
                <c:ptCount val="5"/>
                <c:pt idx="0">
                  <c:v>State Funded</c:v>
                </c:pt>
                <c:pt idx="1">
                  <c:v>The client pays</c:v>
                </c:pt>
                <c:pt idx="2">
                  <c:v>Part state – part client funded</c:v>
                </c:pt>
                <c:pt idx="3">
                  <c:v>Part state – part third party funded</c:v>
                </c:pt>
                <c:pt idx="4">
                  <c:v>Provide a free service: Voluntary delivered</c:v>
                </c:pt>
              </c:strCache>
            </c:strRef>
          </c:cat>
          <c:val>
            <c:numRef>
              <c:f>'Section 1'!$B$43:$B$47</c:f>
              <c:numCache>
                <c:formatCode>General</c:formatCode>
                <c:ptCount val="5"/>
                <c:pt idx="0">
                  <c:v>90</c:v>
                </c:pt>
                <c:pt idx="1">
                  <c:v>51</c:v>
                </c:pt>
                <c:pt idx="2">
                  <c:v>74</c:v>
                </c:pt>
                <c:pt idx="3">
                  <c:v>37</c:v>
                </c:pt>
                <c:pt idx="4">
                  <c:v>20</c:v>
                </c:pt>
              </c:numCache>
            </c:numRef>
          </c:val>
        </c:ser>
        <c:ser>
          <c:idx val="1"/>
          <c:order val="1"/>
          <c:tx>
            <c:strRef>
              <c:f>'Section 1'!$C$42</c:f>
              <c:strCache>
                <c:ptCount val="1"/>
                <c:pt idx="0">
                  <c:v>No</c:v>
                </c:pt>
              </c:strCache>
            </c:strRef>
          </c:tx>
          <c:invertIfNegative val="0"/>
          <c:cat>
            <c:strRef>
              <c:f>'Section 1'!$A$43:$A$47</c:f>
              <c:strCache>
                <c:ptCount val="5"/>
                <c:pt idx="0">
                  <c:v>State Funded</c:v>
                </c:pt>
                <c:pt idx="1">
                  <c:v>The client pays</c:v>
                </c:pt>
                <c:pt idx="2">
                  <c:v>Part state – part client funded</c:v>
                </c:pt>
                <c:pt idx="3">
                  <c:v>Part state – part third party funded</c:v>
                </c:pt>
                <c:pt idx="4">
                  <c:v>Provide a free service: Voluntary delivered</c:v>
                </c:pt>
              </c:strCache>
            </c:strRef>
          </c:cat>
          <c:val>
            <c:numRef>
              <c:f>'Section 1'!$C$43:$C$47</c:f>
              <c:numCache>
                <c:formatCode>General</c:formatCode>
                <c:ptCount val="5"/>
                <c:pt idx="0">
                  <c:v>57</c:v>
                </c:pt>
                <c:pt idx="1">
                  <c:v>84</c:v>
                </c:pt>
                <c:pt idx="2">
                  <c:v>74</c:v>
                </c:pt>
                <c:pt idx="3">
                  <c:v>92</c:v>
                </c:pt>
                <c:pt idx="4">
                  <c:v>98</c:v>
                </c:pt>
              </c:numCache>
            </c:numRef>
          </c:val>
        </c:ser>
        <c:dLbls>
          <c:showLegendKey val="0"/>
          <c:showVal val="0"/>
          <c:showCatName val="0"/>
          <c:showSerName val="0"/>
          <c:showPercent val="0"/>
          <c:showBubbleSize val="0"/>
        </c:dLbls>
        <c:gapWidth val="150"/>
        <c:shape val="box"/>
        <c:axId val="115358720"/>
        <c:axId val="115819264"/>
        <c:axId val="0"/>
      </c:bar3DChart>
      <c:catAx>
        <c:axId val="115358720"/>
        <c:scaling>
          <c:orientation val="minMax"/>
        </c:scaling>
        <c:delete val="0"/>
        <c:axPos val="l"/>
        <c:majorTickMark val="out"/>
        <c:minorTickMark val="none"/>
        <c:tickLblPos val="nextTo"/>
        <c:crossAx val="115819264"/>
        <c:crosses val="autoZero"/>
        <c:auto val="1"/>
        <c:lblAlgn val="ctr"/>
        <c:lblOffset val="100"/>
        <c:noMultiLvlLbl val="0"/>
      </c:catAx>
      <c:valAx>
        <c:axId val="115819264"/>
        <c:scaling>
          <c:orientation val="minMax"/>
        </c:scaling>
        <c:delete val="0"/>
        <c:axPos val="b"/>
        <c:majorGridlines/>
        <c:numFmt formatCode="General" sourceLinked="1"/>
        <c:majorTickMark val="out"/>
        <c:minorTickMark val="none"/>
        <c:tickLblPos val="nextTo"/>
        <c:crossAx val="115358720"/>
        <c:crosses val="autoZero"/>
        <c:crossBetween val="between"/>
      </c:valAx>
    </c:plotArea>
    <c:legend>
      <c:legendPos val="r"/>
      <c:layout/>
      <c:overlay val="0"/>
    </c:legend>
    <c:plotVisOnly val="1"/>
    <c:dispBlanksAs val="gap"/>
    <c:showDLblsOverMax val="0"/>
  </c:chart>
  <c:spPr>
    <a:ln>
      <a:no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nl-BE"/>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a:pPr>
            <a:r>
              <a:rPr lang="en-GB"/>
              <a:t>Type of Training</a:t>
            </a:r>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explosion val="25"/>
          <c:dLbls>
            <c:showLegendKey val="0"/>
            <c:showVal val="1"/>
            <c:showCatName val="1"/>
            <c:showSerName val="0"/>
            <c:showPercent val="0"/>
            <c:showBubbleSize val="0"/>
            <c:showLeaderLines val="1"/>
          </c:dLbls>
          <c:cat>
            <c:strRef>
              <c:f>'Section 2'!$A$55:$A$58</c:f>
              <c:strCache>
                <c:ptCount val="4"/>
                <c:pt idx="0">
                  <c:v>Entrepreneurship</c:v>
                </c:pt>
                <c:pt idx="1">
                  <c:v>Technical</c:v>
                </c:pt>
                <c:pt idx="2">
                  <c:v>Vocational</c:v>
                </c:pt>
                <c:pt idx="3">
                  <c:v>Management</c:v>
                </c:pt>
              </c:strCache>
            </c:strRef>
          </c:cat>
          <c:val>
            <c:numRef>
              <c:f>'Section 2'!$B$55:$B$58</c:f>
              <c:numCache>
                <c:formatCode>General</c:formatCode>
                <c:ptCount val="4"/>
                <c:pt idx="0">
                  <c:v>119</c:v>
                </c:pt>
                <c:pt idx="1">
                  <c:v>46</c:v>
                </c:pt>
                <c:pt idx="2">
                  <c:v>47</c:v>
                </c:pt>
                <c:pt idx="3">
                  <c:v>79</c:v>
                </c:pt>
              </c:numCache>
            </c:numRef>
          </c:val>
        </c:ser>
        <c:dLbls>
          <c:showLegendKey val="0"/>
          <c:showVal val="1"/>
          <c:showCatName val="1"/>
          <c:showSerName val="0"/>
          <c:showPercent val="0"/>
          <c:showBubbleSize val="0"/>
          <c:showLeaderLines val="1"/>
        </c:dLbls>
      </c:pie3DChart>
    </c:plotArea>
    <c:plotVisOnly val="1"/>
    <c:dispBlanksAs val="gap"/>
    <c:showDLblsOverMax val="0"/>
  </c:chart>
  <c:spPr>
    <a:ln>
      <a:noFill/>
    </a:ln>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54C7CC7-182D-4974-942D-52784D897818}" type="datetimeFigureOut">
              <a:rPr lang="en-US" smtClean="0"/>
              <a:t>5/24/2011</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9D30FC8-0483-41F7-8F14-97CCE231E0E9}" type="slidenum">
              <a:rPr lang="en-GB" smtClean="0"/>
              <a:t>‹nr.›</a:t>
            </a:fld>
            <a:endParaRPr lang="en-GB"/>
          </a:p>
        </p:txBody>
      </p:sp>
    </p:spTree>
    <p:extLst>
      <p:ext uri="{BB962C8B-B14F-4D97-AF65-F5344CB8AC3E}">
        <p14:creationId xmlns:p14="http://schemas.microsoft.com/office/powerpoint/2010/main" val="25211710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E99AAF-9F18-423D-8F3F-06BE8B0DD033}" type="datetimeFigureOut">
              <a:rPr lang="en-US" smtClean="0"/>
              <a:t>5/24/2011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C2ADC5-4431-4991-B3FF-C566DB1A0FD8}" type="slidenum">
              <a:rPr lang="en-GB" smtClean="0"/>
              <a:t>‹nr.›</a:t>
            </a:fld>
            <a:endParaRPr lang="en-GB"/>
          </a:p>
        </p:txBody>
      </p:sp>
    </p:spTree>
    <p:extLst>
      <p:ext uri="{BB962C8B-B14F-4D97-AF65-F5344CB8AC3E}">
        <p14:creationId xmlns:p14="http://schemas.microsoft.com/office/powerpoint/2010/main" val="1447696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D7CB206-C1AE-4614-8700-A2C0525B9F41}" type="slidenum">
              <a:rPr lang="en-GB"/>
              <a:pPr/>
              <a:t>4</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B79E3D8-4D30-4073-A3F3-6D945142E728}" type="slidenum">
              <a:rPr lang="en-GB"/>
              <a:pPr/>
              <a:t>13</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GB" sz="1600" smtClean="0"/>
              <a:t>Distribution of Incubation is evenly spread across Norway – with the exception of Third Sector Incubators. </a:t>
            </a:r>
          </a:p>
          <a:p>
            <a:pPr>
              <a:spcBef>
                <a:spcPct val="0"/>
              </a:spcBef>
            </a:pPr>
            <a:endParaRPr lang="en-GB" sz="1600" smtClean="0"/>
          </a:p>
          <a:p>
            <a:pPr>
              <a:spcBef>
                <a:spcPct val="0"/>
              </a:spcBef>
            </a:pPr>
            <a:r>
              <a:rPr lang="en-GB" sz="1600" smtClean="0"/>
              <a:t>The general picture across Norway is a low level of not-for-profit operation (see recommendations) otherwise the whole Incubation set-up is epitomised by one extended comment in the questionnaires: “Offerings are given primarily in commercial orchards and is funded through a partnership including  Siva and Innovation Norway. “</a:t>
            </a:r>
          </a:p>
          <a:p>
            <a:pPr>
              <a:spcBef>
                <a:spcPct val="0"/>
              </a:spcBef>
            </a:pPr>
            <a:endParaRPr lang="en-GB" sz="1600" smtClean="0"/>
          </a:p>
          <a:p>
            <a:pPr>
              <a:spcBef>
                <a:spcPct val="0"/>
              </a:spcBef>
            </a:pPr>
            <a:r>
              <a:rPr lang="en-GB" sz="1600" smtClean="0"/>
              <a:t>We have developed a business incubator for independent young people who are a low-threshold co-located with the incubator environment.”</a:t>
            </a:r>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EE58103-C0BF-46B9-A5FB-0ECD864948B1}" type="slidenum">
              <a:rPr lang="en-GB"/>
              <a:pPr/>
              <a:t>14</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A29B57B-DC83-4662-9F9C-30188C0520C9}" type="slidenum">
              <a:rPr lang="en-GB"/>
              <a:pPr/>
              <a:t>18</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GB" sz="1800" smtClean="0"/>
              <a:t>The architecture report  provided a detailed policy and statutory framework to business support professionals.</a:t>
            </a:r>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85F4AC2-0328-470F-BB33-DE339F79D19D}" type="slidenum">
              <a:rPr lang="en-GB"/>
              <a:pPr/>
              <a:t>5</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GB" sz="1800" smtClean="0"/>
              <a:t>The architecture report  provided a detailed policy and statutory framework to business support professionals.</a:t>
            </a:r>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85F4AC2-0328-470F-BB33-DE339F79D19D}" type="slidenum">
              <a:rPr lang="en-GB"/>
              <a:pPr/>
              <a:t>6</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10000"/>
          </a:bodyPr>
          <a:lstStyle/>
          <a:p>
            <a:pPr fontAlgn="auto">
              <a:spcBef>
                <a:spcPts val="0"/>
              </a:spcBef>
              <a:spcAft>
                <a:spcPts val="0"/>
              </a:spcAft>
              <a:defRPr/>
            </a:pPr>
            <a:r>
              <a:rPr lang="en-GB" dirty="0" smtClean="0"/>
              <a:t>The grouped answers are all scored in the table above; giving an imagistic representation of the business support professionals’ service in Norway.  Additional comments give a broader narrative – in the support professionals own words – and illuminate the findings. Many comment upon their relationship to other actors and the role of Innovation Norway.  These comments are indicative of the role professionals’ play:</a:t>
            </a:r>
          </a:p>
          <a:p>
            <a:pPr fontAlgn="auto">
              <a:spcBef>
                <a:spcPts val="0"/>
              </a:spcBef>
              <a:spcAft>
                <a:spcPts val="0"/>
              </a:spcAft>
              <a:defRPr/>
            </a:pPr>
            <a:endParaRPr lang="en-GB" dirty="0" smtClean="0"/>
          </a:p>
          <a:p>
            <a:pPr>
              <a:spcBef>
                <a:spcPts val="0"/>
              </a:spcBef>
              <a:spcAft>
                <a:spcPts val="0"/>
              </a:spcAft>
              <a:defRPr/>
            </a:pPr>
            <a:r>
              <a:rPr lang="en-GB" dirty="0" smtClean="0"/>
              <a:t>“A door-opener and first contact for the entrepreneur...”</a:t>
            </a:r>
          </a:p>
          <a:p>
            <a:pPr>
              <a:spcBef>
                <a:spcPts val="0"/>
              </a:spcBef>
              <a:spcAft>
                <a:spcPts val="0"/>
              </a:spcAft>
              <a:defRPr/>
            </a:pPr>
            <a:r>
              <a:rPr lang="en-GB" dirty="0" smtClean="0"/>
              <a:t>“Through ‘Springboard’ we draw the expertise the entrepreneur needs from the member network”.</a:t>
            </a:r>
          </a:p>
          <a:p>
            <a:pPr>
              <a:spcBef>
                <a:spcPts val="0"/>
              </a:spcBef>
              <a:spcAft>
                <a:spcPts val="0"/>
              </a:spcAft>
              <a:defRPr/>
            </a:pPr>
            <a:endParaRPr lang="en-GB" dirty="0" smtClean="0"/>
          </a:p>
          <a:p>
            <a:pPr>
              <a:spcBef>
                <a:spcPts val="0"/>
              </a:spcBef>
              <a:spcAft>
                <a:spcPts val="0"/>
              </a:spcAft>
              <a:defRPr/>
            </a:pPr>
            <a:r>
              <a:rPr lang="en-GB" dirty="0" smtClean="0"/>
              <a:t>“We have a separate policy ‘Youth Initiatives Want’ aimed at young people and is a low-threshold [programme]. The young people receive guidance and financial Support... Help to create a business plan”</a:t>
            </a:r>
          </a:p>
          <a:p>
            <a:pPr>
              <a:spcBef>
                <a:spcPts val="0"/>
              </a:spcBef>
              <a:spcAft>
                <a:spcPts val="0"/>
              </a:spcAft>
              <a:defRPr/>
            </a:pPr>
            <a:endParaRPr lang="en-GB" dirty="0" smtClean="0"/>
          </a:p>
          <a:p>
            <a:pPr>
              <a:spcBef>
                <a:spcPts val="0"/>
              </a:spcBef>
              <a:spcAft>
                <a:spcPts val="0"/>
              </a:spcAft>
              <a:defRPr/>
            </a:pPr>
            <a:r>
              <a:rPr lang="en-GB" dirty="0" smtClean="0"/>
              <a:t>“As a County Council we are responsible for establishing training, [for] people with a business idea, [to] can get more or less free training [delivering] several ... topics ... and to clarify whether he or she has the right entrepreneurial qualities.”</a:t>
            </a:r>
          </a:p>
          <a:p>
            <a:pPr>
              <a:spcBef>
                <a:spcPts val="0"/>
              </a:spcBef>
              <a:spcAft>
                <a:spcPts val="0"/>
              </a:spcAft>
              <a:defRPr/>
            </a:pPr>
            <a:endParaRPr lang="en-GB" dirty="0" smtClean="0"/>
          </a:p>
          <a:p>
            <a:pPr>
              <a:spcBef>
                <a:spcPts val="0"/>
              </a:spcBef>
              <a:spcAft>
                <a:spcPts val="0"/>
              </a:spcAft>
              <a:defRPr/>
            </a:pPr>
            <a:r>
              <a:rPr lang="en-GB" dirty="0" smtClean="0"/>
              <a:t>“Establishing [a] mentor base for entrepreneurs”. </a:t>
            </a:r>
          </a:p>
          <a:p>
            <a:pPr>
              <a:spcBef>
                <a:spcPts val="0"/>
              </a:spcBef>
              <a:spcAft>
                <a:spcPts val="0"/>
              </a:spcAft>
              <a:defRPr/>
            </a:pPr>
            <a:endParaRPr lang="en-GB" dirty="0" smtClean="0"/>
          </a:p>
          <a:p>
            <a:pPr fontAlgn="auto">
              <a:spcBef>
                <a:spcPts val="0"/>
              </a:spcBef>
              <a:spcAft>
                <a:spcPts val="0"/>
              </a:spcAft>
              <a:defRPr/>
            </a:pPr>
            <a:r>
              <a:rPr lang="en-GB" dirty="0" smtClean="0"/>
              <a:t>Connecting the two strands together produces a vibrant picture of business support professionals delivering a service.  None of the business support services are regulated but are operating with some standards and values. These later matters are reflected upon in the later reports of the partnership.  A Benchmark taxonomy that will be produced by the partnership will provide an operational framework for these business support professionals.</a:t>
            </a:r>
          </a:p>
          <a:p>
            <a:pPr fontAlgn="auto">
              <a:spcBef>
                <a:spcPts val="0"/>
              </a:spcBef>
              <a:spcAft>
                <a:spcPts val="0"/>
              </a:spcAft>
              <a:defRPr/>
            </a:pPr>
            <a:endParaRPr lang="en-GB" dirty="0"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7E4DBFC-7D3A-4F02-9083-B8AC1FA80984}" type="slidenum">
              <a:rPr lang="en-GB"/>
              <a:pPr/>
              <a:t>7</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a:bodyPr>
          <a:lstStyle/>
          <a:p>
            <a:pPr fontAlgn="auto">
              <a:spcBef>
                <a:spcPts val="0"/>
              </a:spcBef>
              <a:spcAft>
                <a:spcPts val="0"/>
              </a:spcAft>
              <a:defRPr/>
            </a:pPr>
            <a:r>
              <a:rPr lang="en-GB" dirty="0" smtClean="0"/>
              <a:t>Customers of Business Support Agencies are characterised by the inability to commence trading without support, but have the behavioural tendencies of the entrepreneur. As can be clearly seen from Chart 10 all agencies deliver business development (82 from 87) and seventy eight assist with the business start-up process. Working with potential entrepreneurs is also a more regular feature than most traditional support agencies and is an activity for with fifty two providing this service. Open ended responses to this question delivered these individualistic targets:</a:t>
            </a:r>
          </a:p>
          <a:p>
            <a:pPr fontAlgn="auto">
              <a:spcBef>
                <a:spcPts val="0"/>
              </a:spcBef>
              <a:spcAft>
                <a:spcPts val="0"/>
              </a:spcAft>
              <a:defRPr/>
            </a:pPr>
            <a:endParaRPr lang="en-GB" dirty="0" smtClean="0"/>
          </a:p>
          <a:p>
            <a:pPr fontAlgn="auto">
              <a:spcBef>
                <a:spcPts val="0"/>
              </a:spcBef>
              <a:spcAft>
                <a:spcPts val="0"/>
              </a:spcAft>
              <a:defRPr/>
            </a:pPr>
            <a:r>
              <a:rPr lang="en-GB" dirty="0" smtClean="0"/>
              <a:t>“...agriculture and agriculture-based entrepreneurs...”</a:t>
            </a:r>
          </a:p>
          <a:p>
            <a:pPr fontAlgn="auto">
              <a:spcBef>
                <a:spcPts val="0"/>
              </a:spcBef>
              <a:spcAft>
                <a:spcPts val="0"/>
              </a:spcAft>
              <a:defRPr/>
            </a:pPr>
            <a:endParaRPr lang="en-GB" dirty="0" smtClean="0"/>
          </a:p>
          <a:p>
            <a:pPr fontAlgn="auto">
              <a:spcBef>
                <a:spcPts val="0"/>
              </a:spcBef>
              <a:spcAft>
                <a:spcPts val="0"/>
              </a:spcAft>
              <a:defRPr/>
            </a:pPr>
            <a:r>
              <a:rPr lang="en-GB" dirty="0" smtClean="0"/>
              <a:t>“Working towards agriculture and active farmers who want to find more [of a range of products] in the industry: farm tourism and tourism, manufacturing and processing of farm products etc”.</a:t>
            </a:r>
          </a:p>
          <a:p>
            <a:pPr fontAlgn="auto">
              <a:spcBef>
                <a:spcPts val="0"/>
              </a:spcBef>
              <a:spcAft>
                <a:spcPts val="0"/>
              </a:spcAft>
              <a:defRPr/>
            </a:pPr>
            <a:endParaRPr lang="en-GB" dirty="0" smtClean="0"/>
          </a:p>
          <a:p>
            <a:pPr fontAlgn="auto">
              <a:spcBef>
                <a:spcPts val="0"/>
              </a:spcBef>
              <a:spcAft>
                <a:spcPts val="0"/>
              </a:spcAft>
              <a:defRPr/>
            </a:pPr>
            <a:r>
              <a:rPr lang="en-GB" dirty="0" smtClean="0"/>
              <a:t>“[We have] No exceptions - we are so few from before and have not [able to] ‘afford’ to exclude anyone in the first place”.</a:t>
            </a:r>
          </a:p>
          <a:p>
            <a:pPr fontAlgn="auto">
              <a:spcBef>
                <a:spcPts val="0"/>
              </a:spcBef>
              <a:spcAft>
                <a:spcPts val="0"/>
              </a:spcAft>
              <a:defRPr/>
            </a:pPr>
            <a:r>
              <a:rPr lang="en-GB" dirty="0" smtClean="0"/>
              <a:t>“Our customers are mainly the good helpers and only indirectly to the first enterprises. They are followed directly by the municipal assistance agencies and Innovation Norway.”</a:t>
            </a:r>
          </a:p>
          <a:p>
            <a:pPr fontAlgn="auto">
              <a:spcBef>
                <a:spcPts val="0"/>
              </a:spcBef>
              <a:spcAft>
                <a:spcPts val="0"/>
              </a:spcAft>
              <a:defRPr/>
            </a:pPr>
            <a:r>
              <a:rPr lang="en-GB" dirty="0" smtClean="0"/>
              <a:t>“People on rehabilitation that will go back to work by establishing their own business”</a:t>
            </a:r>
          </a:p>
          <a:p>
            <a:pPr fontAlgn="auto">
              <a:spcBef>
                <a:spcPts val="0"/>
              </a:spcBef>
              <a:spcAft>
                <a:spcPts val="0"/>
              </a:spcAft>
              <a:defRPr/>
            </a:pPr>
            <a:endParaRPr lang="en-GB" dirty="0" smtClean="0"/>
          </a:p>
          <a:p>
            <a:pPr fontAlgn="auto">
              <a:spcBef>
                <a:spcPts val="0"/>
              </a:spcBef>
              <a:spcAft>
                <a:spcPts val="0"/>
              </a:spcAft>
              <a:defRPr/>
            </a:pPr>
            <a:r>
              <a:rPr lang="en-GB" dirty="0" smtClean="0"/>
              <a:t>A rich picture of the customers that the business support professionals have to respond to; dependent upon local factors but characterised into the usual formations. Emerging out of the general analysis of customers was the analysis of start-up businesses development.</a:t>
            </a:r>
          </a:p>
          <a:p>
            <a:pPr fontAlgn="auto">
              <a:spcBef>
                <a:spcPts val="0"/>
              </a:spcBef>
              <a:spcAft>
                <a:spcPts val="0"/>
              </a:spcAft>
              <a:defRPr/>
            </a:pPr>
            <a:endParaRPr lang="en-GB" dirty="0" smtClean="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23382E2-D258-4915-91AA-8CBD042257D9}" type="slidenum">
              <a:rPr lang="en-GB"/>
              <a:pPr/>
              <a:t>8</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GB" smtClean="0"/>
              <a:t>Overall a minority of support agencies offer start-up assistance, with less than half of the respondents participating in the activity.  One additional comment gives a broader picture than the yes/no answers. “We have a rather low threshold since we are more than one municipality is working to guide the company to only register for items  get some help, but those that have innovation and ambition gets the most help.”</a:t>
            </a:r>
          </a:p>
          <a:p>
            <a:pPr>
              <a:spcBef>
                <a:spcPct val="0"/>
              </a:spcBef>
            </a:pPr>
            <a:r>
              <a:rPr lang="en-GB" smtClean="0"/>
              <a:t> </a:t>
            </a:r>
          </a:p>
          <a:p>
            <a:pPr>
              <a:spcBef>
                <a:spcPct val="0"/>
              </a:spcBef>
            </a:pPr>
            <a:r>
              <a:rPr lang="en-GB" smtClean="0"/>
              <a:t>A tough access criterion is reported it may answers with these responses being typical:</a:t>
            </a:r>
          </a:p>
          <a:p>
            <a:pPr>
              <a:spcBef>
                <a:spcPct val="0"/>
              </a:spcBef>
            </a:pPr>
            <a:r>
              <a:rPr lang="en-GB" smtClean="0"/>
              <a:t>“That they [have to] put up their own resources in the project, either in the form of money and / or private efforts. “</a:t>
            </a:r>
          </a:p>
          <a:p>
            <a:pPr>
              <a:spcBef>
                <a:spcPct val="0"/>
              </a:spcBef>
            </a:pPr>
            <a:endParaRPr lang="en-GB" smtClean="0"/>
          </a:p>
          <a:p>
            <a:pPr>
              <a:spcBef>
                <a:spcPct val="0"/>
              </a:spcBef>
            </a:pPr>
            <a:r>
              <a:rPr lang="en-GB" smtClean="0"/>
              <a:t>“Normally [access is] requiring a business plan, if they do not have it, we can provide consultancy to help in that phase.”</a:t>
            </a:r>
          </a:p>
          <a:p>
            <a:pPr>
              <a:spcBef>
                <a:spcPct val="0"/>
              </a:spcBef>
            </a:pPr>
            <a:endParaRPr lang="en-GB" smtClean="0"/>
          </a:p>
          <a:p>
            <a:pPr>
              <a:spcBef>
                <a:spcPct val="0"/>
              </a:spcBef>
            </a:pPr>
            <a:r>
              <a:rPr lang="en-GB" smtClean="0"/>
              <a:t>“We use the Innovation Norway's criteria for who may receive such assistance, as well as laws and regulations that apply in relation to food establishments.”</a:t>
            </a:r>
          </a:p>
          <a:p>
            <a:pPr>
              <a:spcBef>
                <a:spcPct val="0"/>
              </a:spcBef>
            </a:pPr>
            <a:endParaRPr lang="en-GB" smtClean="0"/>
          </a:p>
          <a:p>
            <a:pPr>
              <a:spcBef>
                <a:spcPct val="0"/>
              </a:spcBef>
            </a:pPr>
            <a:r>
              <a:rPr lang="en-GB" smtClean="0"/>
              <a:t>“Must be able to present a business opportunity with a specific product / service and be something specific on what customers are directed towards.”</a:t>
            </a:r>
          </a:p>
          <a:p>
            <a:pPr>
              <a:spcBef>
                <a:spcPct val="0"/>
              </a:spcBef>
            </a:pPr>
            <a:endParaRPr lang="en-GB" smtClean="0"/>
          </a:p>
          <a:p>
            <a:pPr>
              <a:spcBef>
                <a:spcPct val="0"/>
              </a:spcBef>
            </a:pPr>
            <a:r>
              <a:rPr lang="en-GB" smtClean="0"/>
              <a:t>“We offer our assistance to all of you who think the idea of enterprise creation.”</a:t>
            </a:r>
          </a:p>
          <a:p>
            <a:pPr>
              <a:spcBef>
                <a:spcPct val="0"/>
              </a:spcBef>
            </a:pPr>
            <a:endParaRPr lang="en-GB"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5F37A82-D4C0-49EE-9A37-566783530EF8}" type="slidenum">
              <a:rPr lang="en-GB"/>
              <a:pPr/>
              <a:t>9</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375D520-170B-44B0-BEB2-A28CF875D840}" type="slidenum">
              <a:rPr lang="en-GB"/>
              <a:pPr/>
              <a:t>10</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B79E3D8-4D30-4073-A3F3-6D945142E728}" type="slidenum">
              <a:rPr lang="en-GB"/>
              <a:pPr/>
              <a:t>11</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B79E3D8-4D30-4073-A3F3-6D945142E728}" type="slidenum">
              <a:rPr lang="en-GB"/>
              <a:pPr/>
              <a:t>12</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B21C6D1-41E9-4AA8-8B92-6798908E87E7}" type="datetimeFigureOut">
              <a:rPr lang="en-GB" smtClean="0"/>
              <a:pPr/>
              <a:t>24/05/2011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EBA352-D7B4-43D1-B3E6-B386D097D577}" type="slidenum">
              <a:rPr lang="en-GB" smtClean="0"/>
              <a:pPr/>
              <a:t>‹nr.›</a:t>
            </a:fld>
            <a:endParaRPr lang="en-GB"/>
          </a:p>
        </p:txBody>
      </p:sp>
      <p:pic>
        <p:nvPicPr>
          <p:cNvPr id="11" name="Picture 6"/>
          <p:cNvPicPr>
            <a:picLocks noChangeAspect="1" noChangeArrowheads="1"/>
          </p:cNvPicPr>
          <p:nvPr userDrawn="1"/>
        </p:nvPicPr>
        <p:blipFill>
          <a:blip r:embed="rId2" cstate="print"/>
          <a:srcRect/>
          <a:stretch>
            <a:fillRect/>
          </a:stretch>
        </p:blipFill>
        <p:spPr bwMode="auto">
          <a:xfrm>
            <a:off x="0" y="4005064"/>
            <a:ext cx="9144000" cy="1800200"/>
          </a:xfrm>
          <a:prstGeom prst="rect">
            <a:avLst/>
          </a:prstGeom>
          <a:noFill/>
          <a:ln w="9525">
            <a:noFill/>
            <a:miter lim="800000"/>
            <a:headEnd/>
            <a:tailEnd/>
          </a:ln>
          <a:effectLst/>
        </p:spPr>
      </p:pic>
      <p:pic>
        <p:nvPicPr>
          <p:cNvPr id="12" name="Picture 2" descr="C:\Users\Harry\Desktop\non-trans people.png"/>
          <p:cNvPicPr>
            <a:picLocks noChangeAspect="1" noChangeArrowheads="1"/>
          </p:cNvPicPr>
          <p:nvPr userDrawn="1"/>
        </p:nvPicPr>
        <p:blipFill>
          <a:blip r:embed="rId3" cstate="print"/>
          <a:srcRect/>
          <a:stretch>
            <a:fillRect/>
          </a:stretch>
        </p:blipFill>
        <p:spPr bwMode="auto">
          <a:xfrm>
            <a:off x="107504" y="2204865"/>
            <a:ext cx="2479477" cy="1800200"/>
          </a:xfrm>
          <a:prstGeom prst="rect">
            <a:avLst/>
          </a:prstGeom>
          <a:noFill/>
        </p:spPr>
      </p:pic>
      <p:sp>
        <p:nvSpPr>
          <p:cNvPr id="2" name="Title 1"/>
          <p:cNvSpPr>
            <a:spLocks noGrp="1"/>
          </p:cNvSpPr>
          <p:nvPr>
            <p:ph type="ctrTitle"/>
          </p:nvPr>
        </p:nvSpPr>
        <p:spPr>
          <a:xfrm>
            <a:off x="107504" y="4221089"/>
            <a:ext cx="5652120" cy="648071"/>
          </a:xfrm>
        </p:spPr>
        <p:txBody>
          <a:bodyPr>
            <a:normAutofit/>
          </a:bodyPr>
          <a:lstStyle>
            <a:lvl1pPr algn="l">
              <a:defRPr sz="3500">
                <a:solidFill>
                  <a:schemeClr val="bg1"/>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07504" y="4941168"/>
            <a:ext cx="5652120" cy="432048"/>
          </a:xfrm>
        </p:spPr>
        <p:txBody>
          <a:bodyPr anchor="ctr">
            <a:normAutofit/>
          </a:bodyPr>
          <a:lstStyle>
            <a:lvl1pPr marL="0" indent="0" algn="l">
              <a:buNone/>
              <a:defRPr sz="2600">
                <a:solidFill>
                  <a:schemeClr val="accent1">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B21C6D1-41E9-4AA8-8B92-6798908E87E7}" type="datetimeFigureOut">
              <a:rPr lang="en-GB" smtClean="0"/>
              <a:pPr/>
              <a:t>24/05/2011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EBA352-D7B4-43D1-B3E6-B386D097D577}" type="slidenum">
              <a:rPr lang="en-GB" smtClean="0"/>
              <a:pPr/>
              <a:t>‹nr.›</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B21C6D1-41E9-4AA8-8B92-6798908E87E7}" type="datetimeFigureOut">
              <a:rPr lang="en-GB" smtClean="0"/>
              <a:pPr/>
              <a:t>24/05/2011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EBA352-D7B4-43D1-B3E6-B386D097D577}" type="slidenum">
              <a:rPr lang="en-GB" smtClean="0"/>
              <a:pPr/>
              <a:t>‹nr.›</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2" name="Picture 6"/>
          <p:cNvPicPr>
            <a:picLocks noChangeAspect="1" noChangeArrowheads="1"/>
          </p:cNvPicPr>
          <p:nvPr userDrawn="1"/>
        </p:nvPicPr>
        <p:blipFill>
          <a:blip r:embed="rId2" cstate="print"/>
          <a:srcRect/>
          <a:stretch>
            <a:fillRect/>
          </a:stretch>
        </p:blipFill>
        <p:spPr bwMode="auto">
          <a:xfrm>
            <a:off x="2987824" y="6021288"/>
            <a:ext cx="6156176" cy="836712"/>
          </a:xfrm>
          <a:prstGeom prst="rect">
            <a:avLst/>
          </a:prstGeom>
          <a:noFill/>
          <a:ln w="9525">
            <a:noFill/>
            <a:miter lim="800000"/>
            <a:headEnd/>
            <a:tailEnd/>
          </a:ln>
          <a:effectLst/>
        </p:spPr>
      </p:pic>
      <p:pic>
        <p:nvPicPr>
          <p:cNvPr id="13" name="Picture 6"/>
          <p:cNvPicPr>
            <a:picLocks noChangeAspect="1" noChangeArrowheads="1"/>
          </p:cNvPicPr>
          <p:nvPr userDrawn="1"/>
        </p:nvPicPr>
        <p:blipFill>
          <a:blip r:embed="rId3" cstate="print"/>
          <a:srcRect/>
          <a:stretch>
            <a:fillRect/>
          </a:stretch>
        </p:blipFill>
        <p:spPr bwMode="auto">
          <a:xfrm>
            <a:off x="0" y="6021288"/>
            <a:ext cx="2987824" cy="836712"/>
          </a:xfrm>
          <a:prstGeom prst="rect">
            <a:avLst/>
          </a:prstGeom>
          <a:noFill/>
          <a:ln w="9525">
            <a:noFill/>
            <a:miter lim="800000"/>
            <a:headEnd/>
            <a:tailEnd/>
          </a:ln>
          <a:effectLst/>
        </p:spPr>
      </p:pic>
      <p:pic>
        <p:nvPicPr>
          <p:cNvPr id="14" name="Picture 10" descr="C:\Users\Harry\Desktop\logo&amp;strap.png"/>
          <p:cNvPicPr>
            <a:picLocks noChangeAspect="1" noChangeArrowheads="1"/>
          </p:cNvPicPr>
          <p:nvPr userDrawn="1"/>
        </p:nvPicPr>
        <p:blipFill>
          <a:blip r:embed="rId4" cstate="print"/>
          <a:srcRect/>
          <a:stretch>
            <a:fillRect/>
          </a:stretch>
        </p:blipFill>
        <p:spPr bwMode="auto">
          <a:xfrm>
            <a:off x="179512" y="6165304"/>
            <a:ext cx="2592288" cy="597373"/>
          </a:xfrm>
          <a:prstGeom prst="rect">
            <a:avLst/>
          </a:prstGeom>
          <a:noFill/>
        </p:spPr>
      </p:pic>
      <p:pic>
        <p:nvPicPr>
          <p:cNvPr id="15" name="Picture 4" descr="C:\Users\Harry\Desktop\transparent people.png"/>
          <p:cNvPicPr>
            <a:picLocks noChangeAspect="1" noChangeArrowheads="1"/>
          </p:cNvPicPr>
          <p:nvPr userDrawn="1"/>
        </p:nvPicPr>
        <p:blipFill>
          <a:blip r:embed="rId5" cstate="print"/>
          <a:srcRect/>
          <a:stretch>
            <a:fillRect/>
          </a:stretch>
        </p:blipFill>
        <p:spPr bwMode="auto">
          <a:xfrm>
            <a:off x="6804248" y="5295062"/>
            <a:ext cx="2144949" cy="1562938"/>
          </a:xfrm>
          <a:prstGeom prst="rect">
            <a:avLst/>
          </a:prstGeom>
          <a:noFill/>
        </p:spPr>
      </p:pic>
      <p:sp>
        <p:nvSpPr>
          <p:cNvPr id="2" name="Title 1"/>
          <p:cNvSpPr>
            <a:spLocks noGrp="1"/>
          </p:cNvSpPr>
          <p:nvPr>
            <p:ph type="title"/>
          </p:nvPr>
        </p:nvSpPr>
        <p:spPr>
          <a:xfrm>
            <a:off x="179512" y="260648"/>
            <a:ext cx="8702624" cy="1143000"/>
          </a:xfrm>
        </p:spPr>
        <p:txBody>
          <a:bodyPr/>
          <a:lstStyle>
            <a:lvl1pPr algn="l">
              <a:defRPr/>
            </a:lvl1pPr>
          </a:lstStyle>
          <a:p>
            <a:r>
              <a:rPr lang="en-US" dirty="0" smtClean="0"/>
              <a:t>Click to edit Master title style</a:t>
            </a:r>
            <a:endParaRPr lang="en-GB" dirty="0"/>
          </a:p>
        </p:txBody>
      </p:sp>
      <p:sp>
        <p:nvSpPr>
          <p:cNvPr id="3" name="Content Placeholder 2"/>
          <p:cNvSpPr>
            <a:spLocks noGrp="1"/>
          </p:cNvSpPr>
          <p:nvPr>
            <p:ph idx="1"/>
          </p:nvPr>
        </p:nvSpPr>
        <p:spPr>
          <a:xfrm>
            <a:off x="169168" y="1484785"/>
            <a:ext cx="8712968" cy="3744415"/>
          </a:xfrm>
        </p:spPr>
        <p:txBody>
          <a:bodyPr/>
          <a:lstStyle>
            <a:lvl5pPr>
              <a:defRPr lang="en-GB" sz="2000" kern="1200" dirty="0">
                <a:solidFill>
                  <a:schemeClr val="tx1"/>
                </a:solidFill>
                <a:latin typeface="+mn-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21C6D1-41E9-4AA8-8B92-6798908E87E7}" type="datetimeFigureOut">
              <a:rPr lang="en-GB" smtClean="0"/>
              <a:pPr/>
              <a:t>24/05/2011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EBA352-D7B4-43D1-B3E6-B386D097D577}" type="slidenum">
              <a:rPr lang="en-GB" smtClean="0"/>
              <a:pPr/>
              <a:t>‹nr.›</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B21C6D1-41E9-4AA8-8B92-6798908E87E7}" type="datetimeFigureOut">
              <a:rPr lang="en-GB" smtClean="0"/>
              <a:pPr/>
              <a:t>24/05/2011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EBA352-D7B4-43D1-B3E6-B386D097D577}" type="slidenum">
              <a:rPr lang="en-GB" smtClean="0"/>
              <a:pPr/>
              <a:t>‹nr.›</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B21C6D1-41E9-4AA8-8B92-6798908E87E7}" type="datetimeFigureOut">
              <a:rPr lang="en-GB" smtClean="0"/>
              <a:pPr/>
              <a:t>24/05/2011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3EBA352-D7B4-43D1-B3E6-B386D097D577}" type="slidenum">
              <a:rPr lang="en-GB" smtClean="0"/>
              <a:pPr/>
              <a:t>‹nr.›</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B21C6D1-41E9-4AA8-8B92-6798908E87E7}" type="datetimeFigureOut">
              <a:rPr lang="en-GB" smtClean="0"/>
              <a:pPr/>
              <a:t>24/05/2011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3EBA352-D7B4-43D1-B3E6-B386D097D577}" type="slidenum">
              <a:rPr lang="en-GB" smtClean="0"/>
              <a:pPr/>
              <a:t>‹nr.›</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21C6D1-41E9-4AA8-8B92-6798908E87E7}" type="datetimeFigureOut">
              <a:rPr lang="en-GB" smtClean="0"/>
              <a:pPr/>
              <a:t>24/05/2011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3EBA352-D7B4-43D1-B3E6-B386D097D577}" type="slidenum">
              <a:rPr lang="en-GB" smtClean="0"/>
              <a:pPr/>
              <a:t>‹nr.›</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21C6D1-41E9-4AA8-8B92-6798908E87E7}" type="datetimeFigureOut">
              <a:rPr lang="en-GB" smtClean="0"/>
              <a:pPr/>
              <a:t>24/05/2011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EBA352-D7B4-43D1-B3E6-B386D097D577}" type="slidenum">
              <a:rPr lang="en-GB" smtClean="0"/>
              <a:pPr/>
              <a:t>‹nr.›</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21C6D1-41E9-4AA8-8B92-6798908E87E7}" type="datetimeFigureOut">
              <a:rPr lang="en-GB" smtClean="0"/>
              <a:pPr/>
              <a:t>24/05/2011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EBA352-D7B4-43D1-B3E6-B386D097D577}" type="slidenum">
              <a:rPr lang="en-GB" smtClean="0"/>
              <a:pPr/>
              <a:t>‹nr.›</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21C6D1-41E9-4AA8-8B92-6798908E87E7}" type="datetimeFigureOut">
              <a:rPr lang="en-GB" smtClean="0"/>
              <a:pPr/>
              <a:t>24/05/2011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EBA352-D7B4-43D1-B3E6-B386D097D577}" type="slidenum">
              <a:rPr lang="en-GB" smtClean="0"/>
              <a:pPr/>
              <a:t>‹nr.›</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rojects.syntrawest.be/bus/meetings/Logos/BSP%20Logo.ai" TargetMode="External"/><Relationship Id="rId2" Type="http://schemas.openxmlformats.org/officeDocument/2006/relationships/image" Target="../media/image6.jpe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gif"/></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950" y="4221163"/>
            <a:ext cx="8893175" cy="647700"/>
          </a:xfrm>
        </p:spPr>
        <p:txBody>
          <a:bodyPr rtlCol="0">
            <a:normAutofit/>
          </a:bodyPr>
          <a:lstStyle/>
          <a:p>
            <a:pPr eaLnBrk="1" fontAlgn="auto" hangingPunct="1">
              <a:spcAft>
                <a:spcPts val="0"/>
              </a:spcAft>
              <a:defRPr/>
            </a:pPr>
            <a:r>
              <a:rPr lang="en-GB" b="1" dirty="0" smtClean="0"/>
              <a:t>  Business Support Professionals</a:t>
            </a:r>
            <a:endParaRPr lang="en-GB" b="1" dirty="0"/>
          </a:p>
        </p:txBody>
      </p:sp>
      <p:sp>
        <p:nvSpPr>
          <p:cNvPr id="3" name="Subtitle 2"/>
          <p:cNvSpPr>
            <a:spLocks noGrp="1"/>
          </p:cNvSpPr>
          <p:nvPr>
            <p:ph type="subTitle" idx="1"/>
          </p:nvPr>
        </p:nvSpPr>
        <p:spPr>
          <a:xfrm>
            <a:off x="642938" y="5214938"/>
            <a:ext cx="7858125" cy="428625"/>
          </a:xfrm>
        </p:spPr>
        <p:txBody>
          <a:bodyPr rtlCol="0">
            <a:normAutofit fontScale="92500" lnSpcReduction="10000"/>
          </a:bodyPr>
          <a:lstStyle/>
          <a:p>
            <a:pPr eaLnBrk="1" fontAlgn="auto" hangingPunct="1">
              <a:spcAft>
                <a:spcPts val="0"/>
              </a:spcAft>
              <a:buFont typeface="Arial" pitchFamily="34" charset="0"/>
              <a:buNone/>
              <a:defRPr/>
            </a:pPr>
            <a:r>
              <a:rPr lang="en-GB" dirty="0" smtClean="0">
                <a:solidFill>
                  <a:schemeClr val="bg1"/>
                </a:solidFill>
              </a:rPr>
              <a:t>Business Support Professional Career Pathway</a:t>
            </a:r>
            <a:endParaRPr lang="en-GB" dirty="0">
              <a:solidFill>
                <a:schemeClr val="bg1"/>
              </a:solidFill>
            </a:endParaRPr>
          </a:p>
        </p:txBody>
      </p:sp>
      <p:pic>
        <p:nvPicPr>
          <p:cNvPr id="14339" name="Picture 13" descr="LLP_Logo_JPG(1)[1]"/>
          <p:cNvPicPr>
            <a:picLocks noChangeAspect="1" noChangeArrowheads="1"/>
          </p:cNvPicPr>
          <p:nvPr/>
        </p:nvPicPr>
        <p:blipFill>
          <a:blip r:embed="rId2" cstate="print"/>
          <a:srcRect/>
          <a:stretch>
            <a:fillRect/>
          </a:stretch>
        </p:blipFill>
        <p:spPr bwMode="auto">
          <a:xfrm>
            <a:off x="3635375" y="6207125"/>
            <a:ext cx="1579563" cy="522288"/>
          </a:xfrm>
          <a:prstGeom prst="rect">
            <a:avLst/>
          </a:prstGeom>
          <a:noFill/>
          <a:ln w="9525">
            <a:noFill/>
            <a:miter lim="800000"/>
            <a:headEnd/>
            <a:tailEnd/>
          </a:ln>
        </p:spPr>
      </p:pic>
      <p:pic>
        <p:nvPicPr>
          <p:cNvPr id="7170" name="Picture 2" descr="Icon">
            <a:hlinkClick r:id="rId3"/>
          </p:cNvPr>
          <p:cNvPicPr>
            <a:picLocks noChangeAspect="1" noChangeArrowheads="1"/>
          </p:cNvPicPr>
          <p:nvPr/>
        </p:nvPicPr>
        <p:blipFill>
          <a:blip r:embed="rId4" cstate="print"/>
          <a:srcRect/>
          <a:stretch>
            <a:fillRect/>
          </a:stretch>
        </p:blipFill>
        <p:spPr bwMode="auto">
          <a:xfrm>
            <a:off x="155575" y="-136525"/>
            <a:ext cx="152400" cy="152400"/>
          </a:xfrm>
          <a:prstGeom prst="rect">
            <a:avLst/>
          </a:prstGeom>
          <a:noFill/>
        </p:spPr>
      </p:pic>
      <p:pic>
        <p:nvPicPr>
          <p:cNvPr id="6" name="Picture 8" descr="BSPLogo"/>
          <p:cNvPicPr>
            <a:picLocks noChangeAspect="1" noChangeArrowheads="1"/>
          </p:cNvPicPr>
          <p:nvPr/>
        </p:nvPicPr>
        <p:blipFill>
          <a:blip r:embed="rId5" cstate="print"/>
          <a:srcRect/>
          <a:stretch>
            <a:fillRect/>
          </a:stretch>
        </p:blipFill>
        <p:spPr bwMode="auto">
          <a:xfrm>
            <a:off x="6929454" y="6000768"/>
            <a:ext cx="2071702" cy="6719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a:bodyPr>
          <a:lstStyle/>
          <a:p>
            <a:pPr algn="ctr" defTabSz="914400" rtl="0" eaLnBrk="1" latinLnBrk="0" hangingPunct="1">
              <a:spcBef>
                <a:spcPct val="0"/>
              </a:spcBef>
              <a:buNone/>
            </a:pPr>
            <a:r>
              <a:rPr lang="en-GB" sz="4000" b="1" kern="1200" dirty="0" smtClean="0">
                <a:solidFill>
                  <a:srgbClr val="0070C0"/>
                </a:solidFill>
                <a:latin typeface="+mj-lt"/>
                <a:ea typeface="+mj-ea"/>
                <a:cs typeface="+mj-cs"/>
              </a:rPr>
              <a:t>The Results - Profile</a:t>
            </a:r>
          </a:p>
        </p:txBody>
      </p:sp>
      <p:graphicFrame>
        <p:nvGraphicFramePr>
          <p:cNvPr id="7" name="Chart 5"/>
          <p:cNvGraphicFramePr/>
          <p:nvPr>
            <p:extLst>
              <p:ext uri="{D42A27DB-BD31-4B8C-83A1-F6EECF244321}">
                <p14:modId xmlns:p14="http://schemas.microsoft.com/office/powerpoint/2010/main" val="2615393553"/>
              </p:ext>
            </p:extLst>
          </p:nvPr>
        </p:nvGraphicFramePr>
        <p:xfrm>
          <a:off x="1187624" y="1556792"/>
          <a:ext cx="6480720" cy="439248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pPr algn="ctr" defTabSz="914400" rtl="0" eaLnBrk="1" latinLnBrk="0" hangingPunct="1">
              <a:spcBef>
                <a:spcPct val="0"/>
              </a:spcBef>
              <a:buNone/>
            </a:pPr>
            <a:r>
              <a:rPr lang="en-GB" sz="4000" b="1" kern="1200" dirty="0" smtClean="0">
                <a:solidFill>
                  <a:srgbClr val="0070C0"/>
                </a:solidFill>
                <a:latin typeface="+mj-lt"/>
                <a:ea typeface="+mj-ea"/>
                <a:cs typeface="+mj-cs"/>
              </a:rPr>
              <a:t>The Results - Profile</a:t>
            </a:r>
          </a:p>
        </p:txBody>
      </p:sp>
      <p:graphicFrame>
        <p:nvGraphicFramePr>
          <p:cNvPr id="7" name="Chart 6"/>
          <p:cNvGraphicFramePr/>
          <p:nvPr>
            <p:extLst>
              <p:ext uri="{D42A27DB-BD31-4B8C-83A1-F6EECF244321}">
                <p14:modId xmlns:p14="http://schemas.microsoft.com/office/powerpoint/2010/main" val="856099690"/>
              </p:ext>
            </p:extLst>
          </p:nvPr>
        </p:nvGraphicFramePr>
        <p:xfrm>
          <a:off x="1187624" y="1628800"/>
          <a:ext cx="6408711" cy="403244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pPr algn="ctr" defTabSz="914400" rtl="0" eaLnBrk="1" latinLnBrk="0" hangingPunct="1">
              <a:spcBef>
                <a:spcPct val="0"/>
              </a:spcBef>
              <a:buNone/>
            </a:pPr>
            <a:r>
              <a:rPr lang="en-GB" sz="4000" b="1" kern="1200" dirty="0" smtClean="0">
                <a:solidFill>
                  <a:srgbClr val="0070C0"/>
                </a:solidFill>
                <a:latin typeface="+mj-lt"/>
                <a:ea typeface="+mj-ea"/>
                <a:cs typeface="+mj-cs"/>
              </a:rPr>
              <a:t>The Results - Profile</a:t>
            </a:r>
          </a:p>
        </p:txBody>
      </p:sp>
      <p:graphicFrame>
        <p:nvGraphicFramePr>
          <p:cNvPr id="4" name="Chart 13"/>
          <p:cNvGraphicFramePr/>
          <p:nvPr>
            <p:extLst>
              <p:ext uri="{D42A27DB-BD31-4B8C-83A1-F6EECF244321}">
                <p14:modId xmlns:p14="http://schemas.microsoft.com/office/powerpoint/2010/main" val="3326469059"/>
              </p:ext>
            </p:extLst>
          </p:nvPr>
        </p:nvGraphicFramePr>
        <p:xfrm>
          <a:off x="1763688" y="1340768"/>
          <a:ext cx="5832648" cy="45365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706568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pPr algn="ctr" defTabSz="914400" rtl="0" eaLnBrk="1" latinLnBrk="0" hangingPunct="1">
              <a:spcBef>
                <a:spcPct val="0"/>
              </a:spcBef>
              <a:buNone/>
            </a:pPr>
            <a:r>
              <a:rPr lang="en-GB" sz="4000" b="1" kern="1200" dirty="0" smtClean="0">
                <a:solidFill>
                  <a:srgbClr val="0070C0"/>
                </a:solidFill>
                <a:latin typeface="+mj-lt"/>
                <a:ea typeface="+mj-ea"/>
                <a:cs typeface="+mj-cs"/>
              </a:rPr>
              <a:t>The Results - Profile</a:t>
            </a:r>
          </a:p>
        </p:txBody>
      </p:sp>
      <p:graphicFrame>
        <p:nvGraphicFramePr>
          <p:cNvPr id="7" name="Chart 6"/>
          <p:cNvGraphicFramePr/>
          <p:nvPr>
            <p:extLst>
              <p:ext uri="{D42A27DB-BD31-4B8C-83A1-F6EECF244321}">
                <p14:modId xmlns:p14="http://schemas.microsoft.com/office/powerpoint/2010/main" val="4068945305"/>
              </p:ext>
            </p:extLst>
          </p:nvPr>
        </p:nvGraphicFramePr>
        <p:xfrm>
          <a:off x="1187624" y="1628800"/>
          <a:ext cx="6408711" cy="403244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706568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normAutofit/>
          </a:bodyPr>
          <a:lstStyle/>
          <a:p>
            <a:pPr algn="ctr" defTabSz="914400" rtl="0" eaLnBrk="1" latinLnBrk="0" hangingPunct="1">
              <a:spcBef>
                <a:spcPct val="0"/>
              </a:spcBef>
              <a:buNone/>
            </a:pPr>
            <a:r>
              <a:rPr lang="en-GB" sz="4000" b="1" kern="1200" dirty="0" smtClean="0">
                <a:solidFill>
                  <a:srgbClr val="0070C0"/>
                </a:solidFill>
                <a:latin typeface="+mj-lt"/>
                <a:ea typeface="+mj-ea"/>
                <a:cs typeface="+mj-cs"/>
              </a:rPr>
              <a:t>The Results - </a:t>
            </a:r>
            <a:r>
              <a:rPr lang="en-GB" sz="4000" b="1" kern="1200" dirty="0" smtClean="0">
                <a:solidFill>
                  <a:srgbClr val="0070C0"/>
                </a:solidFill>
                <a:latin typeface="+mj-lt"/>
                <a:ea typeface="+mj-ea"/>
                <a:cs typeface="+mj-cs"/>
              </a:rPr>
              <a:t>Results</a:t>
            </a:r>
            <a:endParaRPr lang="en-GB" sz="4000" b="1" kern="1200" dirty="0" smtClean="0">
              <a:solidFill>
                <a:srgbClr val="0070C0"/>
              </a:solidFill>
              <a:latin typeface="+mj-lt"/>
              <a:ea typeface="+mj-ea"/>
              <a:cs typeface="+mj-cs"/>
            </a:endParaRPr>
          </a:p>
        </p:txBody>
      </p:sp>
      <p:graphicFrame>
        <p:nvGraphicFramePr>
          <p:cNvPr id="7" name="Chart 14"/>
          <p:cNvGraphicFramePr/>
          <p:nvPr>
            <p:extLst>
              <p:ext uri="{D42A27DB-BD31-4B8C-83A1-F6EECF244321}">
                <p14:modId xmlns:p14="http://schemas.microsoft.com/office/powerpoint/2010/main" val="3160783875"/>
              </p:ext>
            </p:extLst>
          </p:nvPr>
        </p:nvGraphicFramePr>
        <p:xfrm>
          <a:off x="1331640" y="2057400"/>
          <a:ext cx="6408712" cy="389188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eaLnBrk="1" hangingPunct="1"/>
            <a:r>
              <a:rPr lang="en-GB" b="1" dirty="0" smtClean="0">
                <a:solidFill>
                  <a:schemeClr val="accent1"/>
                </a:solidFill>
              </a:rPr>
              <a:t>BES</a:t>
            </a:r>
            <a:r>
              <a:rPr lang="en-GB" b="1" dirty="0" smtClean="0">
                <a:solidFill>
                  <a:schemeClr val="accent1"/>
                </a:solidFill>
              </a:rPr>
              <a:t> </a:t>
            </a:r>
            <a:r>
              <a:rPr lang="en-GB" b="1" dirty="0" smtClean="0">
                <a:solidFill>
                  <a:schemeClr val="accent1"/>
                </a:solidFill>
              </a:rPr>
              <a:t>Career Path </a:t>
            </a:r>
          </a:p>
        </p:txBody>
      </p:sp>
      <p:graphicFrame>
        <p:nvGraphicFramePr>
          <p:cNvPr id="5" name="Tabel 4"/>
          <p:cNvGraphicFramePr>
            <a:graphicFrameLocks noGrp="1"/>
          </p:cNvGraphicFramePr>
          <p:nvPr>
            <p:extLst>
              <p:ext uri="{D42A27DB-BD31-4B8C-83A1-F6EECF244321}">
                <p14:modId xmlns:p14="http://schemas.microsoft.com/office/powerpoint/2010/main" val="2843557473"/>
              </p:ext>
            </p:extLst>
          </p:nvPr>
        </p:nvGraphicFramePr>
        <p:xfrm>
          <a:off x="899592" y="1340768"/>
          <a:ext cx="7344817" cy="4320482"/>
        </p:xfrm>
        <a:graphic>
          <a:graphicData uri="http://schemas.openxmlformats.org/drawingml/2006/table">
            <a:tbl>
              <a:tblPr firstRow="1" firstCol="1" lastRow="1" lastCol="1" bandRow="1" bandCol="1">
                <a:tableStyleId>{5C22544A-7EE6-4342-B048-85BDC9FD1C3A}</a:tableStyleId>
              </a:tblPr>
              <a:tblGrid>
                <a:gridCol w="1875005"/>
                <a:gridCol w="593961"/>
                <a:gridCol w="1784400"/>
                <a:gridCol w="1069633"/>
                <a:gridCol w="2021818"/>
              </a:tblGrid>
              <a:tr h="345639">
                <a:tc>
                  <a:txBody>
                    <a:bodyPr/>
                    <a:lstStyle/>
                    <a:p>
                      <a:pPr algn="ctr">
                        <a:spcAft>
                          <a:spcPts val="0"/>
                        </a:spcAft>
                      </a:pPr>
                      <a:r>
                        <a:rPr lang="en-GB" sz="900">
                          <a:effectLst/>
                        </a:rPr>
                        <a:t>Job Role</a:t>
                      </a:r>
                      <a:endParaRPr lang="nl-BE" sz="1200">
                        <a:effectLst/>
                        <a:latin typeface="Times New Roman"/>
                        <a:ea typeface="Times New Roman"/>
                      </a:endParaRPr>
                    </a:p>
                  </a:txBody>
                  <a:tcPr marL="68580" marR="68580" marT="0" marB="0"/>
                </a:tc>
                <a:tc>
                  <a:txBody>
                    <a:bodyPr/>
                    <a:lstStyle/>
                    <a:p>
                      <a:pPr algn="ctr">
                        <a:spcAft>
                          <a:spcPts val="0"/>
                        </a:spcAft>
                      </a:pPr>
                      <a:r>
                        <a:rPr lang="en-GB" sz="900">
                          <a:effectLst/>
                        </a:rPr>
                        <a:t>Level</a:t>
                      </a:r>
                      <a:endParaRPr lang="nl-BE" sz="1200">
                        <a:effectLst/>
                        <a:latin typeface="Times New Roman"/>
                        <a:ea typeface="Times New Roman"/>
                      </a:endParaRPr>
                    </a:p>
                  </a:txBody>
                  <a:tcPr marL="68580" marR="68580" marT="0" marB="0"/>
                </a:tc>
                <a:tc>
                  <a:txBody>
                    <a:bodyPr/>
                    <a:lstStyle/>
                    <a:p>
                      <a:pPr algn="ctr">
                        <a:spcAft>
                          <a:spcPts val="0"/>
                        </a:spcAft>
                      </a:pPr>
                      <a:r>
                        <a:rPr lang="en-GB" sz="900">
                          <a:effectLst/>
                        </a:rPr>
                        <a:t>Licensed</a:t>
                      </a:r>
                      <a:endParaRPr lang="nl-BE" sz="1200">
                        <a:effectLst/>
                        <a:latin typeface="Times New Roman"/>
                        <a:ea typeface="Times New Roman"/>
                      </a:endParaRPr>
                    </a:p>
                  </a:txBody>
                  <a:tcPr marL="68580" marR="68580" marT="0" marB="0"/>
                </a:tc>
                <a:tc>
                  <a:txBody>
                    <a:bodyPr/>
                    <a:lstStyle/>
                    <a:p>
                      <a:pPr algn="ctr">
                        <a:spcAft>
                          <a:spcPts val="0"/>
                        </a:spcAft>
                      </a:pPr>
                      <a:r>
                        <a:rPr lang="en-GB" sz="900">
                          <a:effectLst/>
                        </a:rPr>
                        <a:t>Accredited</a:t>
                      </a:r>
                      <a:endParaRPr lang="nl-BE" sz="1200">
                        <a:effectLst/>
                        <a:latin typeface="Times New Roman"/>
                        <a:ea typeface="Times New Roman"/>
                      </a:endParaRPr>
                    </a:p>
                  </a:txBody>
                  <a:tcPr marL="68580" marR="68580" marT="0" marB="0"/>
                </a:tc>
                <a:tc>
                  <a:txBody>
                    <a:bodyPr/>
                    <a:lstStyle/>
                    <a:p>
                      <a:pPr algn="ctr">
                        <a:spcAft>
                          <a:spcPts val="0"/>
                        </a:spcAft>
                      </a:pPr>
                      <a:r>
                        <a:rPr lang="en-GB" sz="900">
                          <a:effectLst/>
                        </a:rPr>
                        <a:t>Development and Delivery Criteria</a:t>
                      </a:r>
                      <a:endParaRPr lang="nl-BE" sz="1200">
                        <a:effectLst/>
                        <a:latin typeface="Times New Roman"/>
                        <a:ea typeface="Times New Roman"/>
                      </a:endParaRPr>
                    </a:p>
                  </a:txBody>
                  <a:tcPr marL="68580" marR="68580" marT="0" marB="0"/>
                </a:tc>
              </a:tr>
              <a:tr h="518458">
                <a:tc>
                  <a:txBody>
                    <a:bodyPr/>
                    <a:lstStyle/>
                    <a:p>
                      <a:pPr algn="ctr">
                        <a:spcAft>
                          <a:spcPts val="0"/>
                        </a:spcAft>
                      </a:pPr>
                      <a:r>
                        <a:rPr lang="en-GB" sz="900">
                          <a:effectLst/>
                        </a:rPr>
                        <a:t>Community Enterprise Champion</a:t>
                      </a:r>
                      <a:endParaRPr lang="nl-BE" sz="1200">
                        <a:effectLst/>
                        <a:latin typeface="Times New Roman"/>
                        <a:ea typeface="Times New Roman"/>
                      </a:endParaRPr>
                    </a:p>
                  </a:txBody>
                  <a:tcPr marL="68580" marR="68580" marT="0" marB="0"/>
                </a:tc>
                <a:tc>
                  <a:txBody>
                    <a:bodyPr/>
                    <a:lstStyle/>
                    <a:p>
                      <a:pPr algn="ctr">
                        <a:spcAft>
                          <a:spcPts val="0"/>
                        </a:spcAft>
                      </a:pPr>
                      <a:r>
                        <a:rPr lang="en-US" sz="900">
                          <a:effectLst/>
                        </a:rPr>
                        <a:t> </a:t>
                      </a:r>
                      <a:endParaRPr lang="nl-BE" sz="1200">
                        <a:effectLst/>
                      </a:endParaRPr>
                    </a:p>
                    <a:p>
                      <a:pPr algn="ctr">
                        <a:spcAft>
                          <a:spcPts val="0"/>
                        </a:spcAft>
                      </a:pPr>
                      <a:r>
                        <a:rPr lang="en-GB" sz="900">
                          <a:effectLst/>
                        </a:rPr>
                        <a:t>2</a:t>
                      </a:r>
                      <a:endParaRPr lang="nl-BE" sz="1200">
                        <a:effectLst/>
                      </a:endParaRPr>
                    </a:p>
                    <a:p>
                      <a:pPr algn="ctr">
                        <a:spcAft>
                          <a:spcPts val="0"/>
                        </a:spcAft>
                      </a:pPr>
                      <a:r>
                        <a:rPr lang="en-US" sz="900">
                          <a:effectLst/>
                        </a:rPr>
                        <a:t> </a:t>
                      </a:r>
                      <a:endParaRPr lang="nl-BE" sz="1200">
                        <a:effectLst/>
                        <a:latin typeface="Times New Roman"/>
                        <a:ea typeface="Times New Roman"/>
                      </a:endParaRPr>
                    </a:p>
                  </a:txBody>
                  <a:tcPr marL="68580" marR="68580" marT="0" marB="0"/>
                </a:tc>
                <a:tc>
                  <a:txBody>
                    <a:bodyPr/>
                    <a:lstStyle/>
                    <a:p>
                      <a:pPr algn="ctr">
                        <a:spcAft>
                          <a:spcPts val="0"/>
                        </a:spcAft>
                      </a:pPr>
                      <a:r>
                        <a:rPr lang="en-GB" sz="900">
                          <a:effectLst/>
                        </a:rPr>
                        <a:t>No official requirement  to date</a:t>
                      </a:r>
                      <a:endParaRPr lang="nl-BE" sz="1200">
                        <a:effectLst/>
                      </a:endParaRPr>
                    </a:p>
                    <a:p>
                      <a:pPr algn="ctr">
                        <a:spcAft>
                          <a:spcPts val="0"/>
                        </a:spcAft>
                      </a:pPr>
                      <a:r>
                        <a:rPr lang="en-US" sz="900">
                          <a:effectLst/>
                        </a:rPr>
                        <a:t> </a:t>
                      </a:r>
                      <a:endParaRPr lang="nl-BE" sz="1200">
                        <a:effectLst/>
                        <a:latin typeface="Times New Roman"/>
                        <a:ea typeface="Times New Roman"/>
                      </a:endParaRPr>
                    </a:p>
                  </a:txBody>
                  <a:tcPr marL="68580" marR="68580" marT="0" marB="0"/>
                </a:tc>
                <a:tc>
                  <a:txBody>
                    <a:bodyPr/>
                    <a:lstStyle/>
                    <a:p>
                      <a:pPr algn="ctr">
                        <a:spcAft>
                          <a:spcPts val="0"/>
                        </a:spcAft>
                      </a:pPr>
                      <a:r>
                        <a:rPr lang="en-US" sz="900">
                          <a:effectLst/>
                        </a:rPr>
                        <a:t> </a:t>
                      </a:r>
                      <a:endParaRPr lang="nl-BE" sz="1200">
                        <a:effectLst/>
                      </a:endParaRPr>
                    </a:p>
                    <a:p>
                      <a:pPr algn="ctr">
                        <a:spcAft>
                          <a:spcPts val="0"/>
                        </a:spcAft>
                      </a:pPr>
                      <a:r>
                        <a:rPr lang="en-GB" sz="900">
                          <a:effectLst/>
                        </a:rPr>
                        <a:t>No</a:t>
                      </a:r>
                      <a:endParaRPr lang="nl-BE" sz="1200">
                        <a:effectLst/>
                        <a:latin typeface="Times New Roman"/>
                        <a:ea typeface="Times New Roman"/>
                      </a:endParaRPr>
                    </a:p>
                  </a:txBody>
                  <a:tcPr marL="68580" marR="68580" marT="0" marB="0"/>
                </a:tc>
                <a:tc>
                  <a:txBody>
                    <a:bodyPr/>
                    <a:lstStyle/>
                    <a:p>
                      <a:pPr algn="ctr">
                        <a:spcAft>
                          <a:spcPts val="0"/>
                        </a:spcAft>
                      </a:pPr>
                      <a:r>
                        <a:rPr lang="en-GB" sz="900">
                          <a:effectLst/>
                        </a:rPr>
                        <a:t>Training Modules and Assessment</a:t>
                      </a:r>
                      <a:endParaRPr lang="nl-BE" sz="1200">
                        <a:effectLst/>
                        <a:latin typeface="Times New Roman"/>
                        <a:ea typeface="Times New Roman"/>
                      </a:endParaRPr>
                    </a:p>
                  </a:txBody>
                  <a:tcPr marL="68580" marR="68580" marT="0" marB="0"/>
                </a:tc>
              </a:tr>
              <a:tr h="518458">
                <a:tc>
                  <a:txBody>
                    <a:bodyPr/>
                    <a:lstStyle/>
                    <a:p>
                      <a:pPr algn="ctr">
                        <a:spcAft>
                          <a:spcPts val="0"/>
                        </a:spcAft>
                      </a:pPr>
                      <a:r>
                        <a:rPr lang="en-GB" sz="900">
                          <a:effectLst/>
                        </a:rPr>
                        <a:t>Enterprise Coaches</a:t>
                      </a:r>
                      <a:endParaRPr lang="nl-BE" sz="1200">
                        <a:effectLst/>
                        <a:latin typeface="Times New Roman"/>
                        <a:ea typeface="Times New Roman"/>
                      </a:endParaRPr>
                    </a:p>
                  </a:txBody>
                  <a:tcPr marL="68580" marR="68580" marT="0" marB="0"/>
                </a:tc>
                <a:tc>
                  <a:txBody>
                    <a:bodyPr/>
                    <a:lstStyle/>
                    <a:p>
                      <a:pPr algn="ctr">
                        <a:spcAft>
                          <a:spcPts val="0"/>
                        </a:spcAft>
                      </a:pPr>
                      <a:r>
                        <a:rPr lang="en-US" sz="900">
                          <a:effectLst/>
                        </a:rPr>
                        <a:t> </a:t>
                      </a:r>
                      <a:endParaRPr lang="nl-BE" sz="1200">
                        <a:effectLst/>
                      </a:endParaRPr>
                    </a:p>
                    <a:p>
                      <a:pPr algn="ctr">
                        <a:spcAft>
                          <a:spcPts val="0"/>
                        </a:spcAft>
                      </a:pPr>
                      <a:r>
                        <a:rPr lang="en-GB" sz="900">
                          <a:effectLst/>
                        </a:rPr>
                        <a:t>3</a:t>
                      </a:r>
                      <a:endParaRPr lang="nl-BE" sz="1200">
                        <a:effectLst/>
                        <a:latin typeface="Times New Roman"/>
                        <a:ea typeface="Times New Roman"/>
                      </a:endParaRPr>
                    </a:p>
                  </a:txBody>
                  <a:tcPr marL="68580" marR="68580" marT="0" marB="0"/>
                </a:tc>
                <a:tc>
                  <a:txBody>
                    <a:bodyPr/>
                    <a:lstStyle/>
                    <a:p>
                      <a:pPr algn="ctr">
                        <a:spcAft>
                          <a:spcPts val="0"/>
                        </a:spcAft>
                      </a:pPr>
                      <a:r>
                        <a:rPr lang="en-US" sz="900">
                          <a:effectLst/>
                        </a:rPr>
                        <a:t> </a:t>
                      </a:r>
                      <a:endParaRPr lang="nl-BE" sz="1200">
                        <a:effectLst/>
                      </a:endParaRPr>
                    </a:p>
                    <a:p>
                      <a:pPr algn="ctr">
                        <a:spcAft>
                          <a:spcPts val="0"/>
                        </a:spcAft>
                      </a:pPr>
                      <a:r>
                        <a:rPr lang="en-GB" sz="900">
                          <a:effectLst/>
                        </a:rPr>
                        <a:t>Community Enterprise Engagement contractors.</a:t>
                      </a:r>
                      <a:endParaRPr lang="nl-BE" sz="1200">
                        <a:effectLst/>
                        <a:latin typeface="Times New Roman"/>
                        <a:ea typeface="Times New Roman"/>
                      </a:endParaRPr>
                    </a:p>
                  </a:txBody>
                  <a:tcPr marL="68580" marR="68580" marT="0" marB="0"/>
                </a:tc>
                <a:tc>
                  <a:txBody>
                    <a:bodyPr/>
                    <a:lstStyle/>
                    <a:p>
                      <a:pPr algn="ctr">
                        <a:spcAft>
                          <a:spcPts val="0"/>
                        </a:spcAft>
                      </a:pPr>
                      <a:r>
                        <a:rPr lang="en-US" sz="900">
                          <a:effectLst/>
                        </a:rPr>
                        <a:t>No</a:t>
                      </a:r>
                      <a:endParaRPr lang="nl-BE" sz="1200">
                        <a:effectLst/>
                      </a:endParaRPr>
                    </a:p>
                    <a:p>
                      <a:pPr algn="ctr">
                        <a:spcAft>
                          <a:spcPts val="0"/>
                        </a:spcAft>
                      </a:pPr>
                      <a:r>
                        <a:rPr lang="en-US" sz="900">
                          <a:effectLst/>
                        </a:rPr>
                        <a:t> </a:t>
                      </a:r>
                      <a:endParaRPr lang="nl-BE" sz="1200">
                        <a:effectLst/>
                        <a:latin typeface="Times New Roman"/>
                        <a:ea typeface="Times New Roman"/>
                      </a:endParaRPr>
                    </a:p>
                  </a:txBody>
                  <a:tcPr marL="68580" marR="68580" marT="0" marB="0"/>
                </a:tc>
                <a:tc>
                  <a:txBody>
                    <a:bodyPr/>
                    <a:lstStyle/>
                    <a:p>
                      <a:pPr algn="ctr">
                        <a:spcAft>
                          <a:spcPts val="0"/>
                        </a:spcAft>
                      </a:pPr>
                      <a:r>
                        <a:rPr lang="en-GB" sz="900">
                          <a:effectLst/>
                        </a:rPr>
                        <a:t>Training Modules Observations, Assessments, Shadowing, assignments</a:t>
                      </a:r>
                      <a:endParaRPr lang="nl-BE" sz="1200">
                        <a:effectLst/>
                        <a:latin typeface="Times New Roman"/>
                        <a:ea typeface="Times New Roman"/>
                      </a:endParaRPr>
                    </a:p>
                  </a:txBody>
                  <a:tcPr marL="68580" marR="68580" marT="0" marB="0"/>
                </a:tc>
              </a:tr>
              <a:tr h="864095">
                <a:tc>
                  <a:txBody>
                    <a:bodyPr/>
                    <a:lstStyle/>
                    <a:p>
                      <a:pPr algn="ctr">
                        <a:spcAft>
                          <a:spcPts val="0"/>
                        </a:spcAft>
                      </a:pPr>
                      <a:r>
                        <a:rPr lang="en-GB" sz="900">
                          <a:effectLst/>
                        </a:rPr>
                        <a:t>Enterprise Advisers</a:t>
                      </a:r>
                      <a:endParaRPr lang="nl-BE" sz="1200">
                        <a:effectLst/>
                      </a:endParaRPr>
                    </a:p>
                    <a:p>
                      <a:pPr algn="ctr">
                        <a:spcAft>
                          <a:spcPts val="0"/>
                        </a:spcAft>
                      </a:pPr>
                      <a:r>
                        <a:rPr lang="en-GB" sz="900">
                          <a:effectLst/>
                        </a:rPr>
                        <a:t> </a:t>
                      </a:r>
                      <a:endParaRPr lang="nl-BE" sz="1200">
                        <a:effectLst/>
                        <a:latin typeface="Times New Roman"/>
                        <a:ea typeface="Times New Roman"/>
                      </a:endParaRPr>
                    </a:p>
                  </a:txBody>
                  <a:tcPr marL="68580" marR="68580" marT="0" marB="0"/>
                </a:tc>
                <a:tc>
                  <a:txBody>
                    <a:bodyPr/>
                    <a:lstStyle/>
                    <a:p>
                      <a:pPr algn="ctr">
                        <a:spcAft>
                          <a:spcPts val="0"/>
                        </a:spcAft>
                      </a:pPr>
                      <a:r>
                        <a:rPr lang="en-US" sz="900">
                          <a:effectLst/>
                        </a:rPr>
                        <a:t> </a:t>
                      </a:r>
                      <a:endParaRPr lang="nl-BE" sz="1200">
                        <a:effectLst/>
                      </a:endParaRPr>
                    </a:p>
                    <a:p>
                      <a:pPr algn="ctr">
                        <a:spcAft>
                          <a:spcPts val="0"/>
                        </a:spcAft>
                      </a:pPr>
                      <a:r>
                        <a:rPr lang="en-GB" sz="900">
                          <a:effectLst/>
                        </a:rPr>
                        <a:t> </a:t>
                      </a:r>
                      <a:endParaRPr lang="nl-BE" sz="1200">
                        <a:effectLst/>
                      </a:endParaRPr>
                    </a:p>
                    <a:p>
                      <a:pPr algn="ctr">
                        <a:spcAft>
                          <a:spcPts val="0"/>
                        </a:spcAft>
                      </a:pPr>
                      <a:r>
                        <a:rPr lang="en-GB" sz="900">
                          <a:effectLst/>
                        </a:rPr>
                        <a:t>4</a:t>
                      </a:r>
                      <a:endParaRPr lang="nl-BE" sz="1200">
                        <a:effectLst/>
                        <a:latin typeface="Times New Roman"/>
                        <a:ea typeface="Times New Roman"/>
                      </a:endParaRPr>
                    </a:p>
                  </a:txBody>
                  <a:tcPr marL="68580" marR="68580" marT="0" marB="0"/>
                </a:tc>
                <a:tc>
                  <a:txBody>
                    <a:bodyPr/>
                    <a:lstStyle/>
                    <a:p>
                      <a:pPr algn="ctr">
                        <a:spcAft>
                          <a:spcPts val="0"/>
                        </a:spcAft>
                      </a:pPr>
                      <a:r>
                        <a:rPr lang="en-US" sz="900">
                          <a:effectLst/>
                        </a:rPr>
                        <a:t> </a:t>
                      </a:r>
                      <a:endParaRPr lang="nl-BE" sz="1200">
                        <a:effectLst/>
                      </a:endParaRPr>
                    </a:p>
                    <a:p>
                      <a:pPr algn="ctr">
                        <a:spcAft>
                          <a:spcPts val="0"/>
                        </a:spcAft>
                      </a:pPr>
                      <a:r>
                        <a:rPr lang="en-GB" sz="900">
                          <a:effectLst/>
                        </a:rPr>
                        <a:t>Business Link requirement in some regions and potential skills brokers</a:t>
                      </a:r>
                      <a:endParaRPr lang="nl-BE" sz="1200">
                        <a:effectLst/>
                        <a:latin typeface="Times New Roman"/>
                        <a:ea typeface="Times New Roman"/>
                      </a:endParaRPr>
                    </a:p>
                  </a:txBody>
                  <a:tcPr marL="68580" marR="68580" marT="0" marB="0"/>
                </a:tc>
                <a:tc>
                  <a:txBody>
                    <a:bodyPr/>
                    <a:lstStyle/>
                    <a:p>
                      <a:pPr algn="ctr">
                        <a:spcAft>
                          <a:spcPts val="0"/>
                        </a:spcAft>
                      </a:pPr>
                      <a:r>
                        <a:rPr lang="en-US" sz="900">
                          <a:effectLst/>
                        </a:rPr>
                        <a:t> </a:t>
                      </a:r>
                      <a:endParaRPr lang="nl-BE" sz="1200">
                        <a:effectLst/>
                      </a:endParaRPr>
                    </a:p>
                    <a:p>
                      <a:pPr algn="ctr">
                        <a:spcAft>
                          <a:spcPts val="0"/>
                        </a:spcAft>
                      </a:pPr>
                      <a:r>
                        <a:rPr lang="en-GB" sz="900">
                          <a:effectLst/>
                        </a:rPr>
                        <a:t>Yes</a:t>
                      </a:r>
                      <a:endParaRPr lang="nl-BE" sz="1200">
                        <a:effectLst/>
                      </a:endParaRPr>
                    </a:p>
                    <a:p>
                      <a:pPr algn="ctr">
                        <a:spcAft>
                          <a:spcPts val="0"/>
                        </a:spcAft>
                      </a:pPr>
                      <a:r>
                        <a:rPr lang="en-US" sz="900">
                          <a:effectLst/>
                        </a:rPr>
                        <a:t> </a:t>
                      </a:r>
                      <a:endParaRPr lang="nl-BE" sz="1200">
                        <a:effectLst/>
                        <a:latin typeface="Times New Roman"/>
                        <a:ea typeface="Times New Roman"/>
                      </a:endParaRPr>
                    </a:p>
                  </a:txBody>
                  <a:tcPr marL="68580" marR="68580" marT="0" marB="0"/>
                </a:tc>
                <a:tc>
                  <a:txBody>
                    <a:bodyPr/>
                    <a:lstStyle/>
                    <a:p>
                      <a:pPr algn="ctr">
                        <a:spcAft>
                          <a:spcPts val="0"/>
                        </a:spcAft>
                      </a:pPr>
                      <a:r>
                        <a:rPr lang="en-GB" sz="900">
                          <a:effectLst/>
                        </a:rPr>
                        <a:t>Training Modules Observations, Assessments,</a:t>
                      </a:r>
                      <a:endParaRPr lang="nl-BE" sz="1200">
                        <a:effectLst/>
                        <a:latin typeface="Times New Roman"/>
                        <a:ea typeface="Times New Roman"/>
                      </a:endParaRPr>
                    </a:p>
                  </a:txBody>
                  <a:tcPr marL="68580" marR="68580" marT="0" marB="0"/>
                </a:tc>
              </a:tr>
              <a:tr h="1036916">
                <a:tc>
                  <a:txBody>
                    <a:bodyPr/>
                    <a:lstStyle/>
                    <a:p>
                      <a:pPr algn="ctr">
                        <a:spcAft>
                          <a:spcPts val="0"/>
                        </a:spcAft>
                      </a:pPr>
                      <a:r>
                        <a:rPr lang="en-GB" sz="900">
                          <a:effectLst/>
                        </a:rPr>
                        <a:t>Business Advice Brokers</a:t>
                      </a:r>
                      <a:endParaRPr lang="nl-BE" sz="1200">
                        <a:effectLst/>
                      </a:endParaRPr>
                    </a:p>
                    <a:p>
                      <a:pPr algn="ctr">
                        <a:spcAft>
                          <a:spcPts val="0"/>
                        </a:spcAft>
                      </a:pPr>
                      <a:r>
                        <a:rPr lang="en-US" sz="900">
                          <a:effectLst/>
                        </a:rPr>
                        <a:t> </a:t>
                      </a:r>
                      <a:endParaRPr lang="nl-BE" sz="1200">
                        <a:effectLst/>
                        <a:latin typeface="Times New Roman"/>
                        <a:ea typeface="Times New Roman"/>
                      </a:endParaRPr>
                    </a:p>
                  </a:txBody>
                  <a:tcPr marL="68580" marR="68580" marT="0" marB="0"/>
                </a:tc>
                <a:tc>
                  <a:txBody>
                    <a:bodyPr/>
                    <a:lstStyle/>
                    <a:p>
                      <a:pPr algn="ctr">
                        <a:spcAft>
                          <a:spcPts val="0"/>
                        </a:spcAft>
                      </a:pPr>
                      <a:r>
                        <a:rPr lang="en-US" sz="900">
                          <a:effectLst/>
                        </a:rPr>
                        <a:t> </a:t>
                      </a:r>
                      <a:endParaRPr lang="nl-BE" sz="1200">
                        <a:effectLst/>
                      </a:endParaRPr>
                    </a:p>
                    <a:p>
                      <a:pPr algn="ctr">
                        <a:spcAft>
                          <a:spcPts val="0"/>
                        </a:spcAft>
                      </a:pPr>
                      <a:r>
                        <a:rPr lang="en-GB" sz="900">
                          <a:effectLst/>
                        </a:rPr>
                        <a:t>5</a:t>
                      </a:r>
                      <a:endParaRPr lang="nl-BE" sz="1200">
                        <a:effectLst/>
                        <a:latin typeface="Times New Roman"/>
                        <a:ea typeface="Times New Roman"/>
                      </a:endParaRPr>
                    </a:p>
                  </a:txBody>
                  <a:tcPr marL="68580" marR="68580" marT="0" marB="0"/>
                </a:tc>
                <a:tc>
                  <a:txBody>
                    <a:bodyPr/>
                    <a:lstStyle/>
                    <a:p>
                      <a:pPr algn="ctr">
                        <a:spcAft>
                          <a:spcPts val="0"/>
                        </a:spcAft>
                      </a:pPr>
                      <a:r>
                        <a:rPr lang="en-US" sz="900">
                          <a:effectLst/>
                        </a:rPr>
                        <a:t> </a:t>
                      </a:r>
                      <a:endParaRPr lang="nl-BE" sz="1200">
                        <a:effectLst/>
                      </a:endParaRPr>
                    </a:p>
                    <a:p>
                      <a:pPr algn="ctr">
                        <a:spcAft>
                          <a:spcPts val="0"/>
                        </a:spcAft>
                      </a:pPr>
                      <a:r>
                        <a:rPr lang="en-GB" sz="900">
                          <a:effectLst/>
                        </a:rPr>
                        <a:t>Mixed dependent upon region policy</a:t>
                      </a:r>
                      <a:endParaRPr lang="nl-BE" sz="1200">
                        <a:effectLst/>
                      </a:endParaRPr>
                    </a:p>
                    <a:p>
                      <a:pPr algn="ctr">
                        <a:spcAft>
                          <a:spcPts val="0"/>
                        </a:spcAft>
                      </a:pPr>
                      <a:r>
                        <a:rPr lang="en-US" sz="900">
                          <a:effectLst/>
                        </a:rPr>
                        <a:t> </a:t>
                      </a:r>
                      <a:endParaRPr lang="nl-BE" sz="1200">
                        <a:effectLst/>
                        <a:latin typeface="Times New Roman"/>
                        <a:ea typeface="Times New Roman"/>
                      </a:endParaRPr>
                    </a:p>
                  </a:txBody>
                  <a:tcPr marL="68580" marR="68580" marT="0" marB="0"/>
                </a:tc>
                <a:tc>
                  <a:txBody>
                    <a:bodyPr/>
                    <a:lstStyle/>
                    <a:p>
                      <a:pPr algn="ctr">
                        <a:spcAft>
                          <a:spcPts val="0"/>
                        </a:spcAft>
                      </a:pPr>
                      <a:r>
                        <a:rPr lang="en-US" sz="900">
                          <a:effectLst/>
                        </a:rPr>
                        <a:t> </a:t>
                      </a:r>
                      <a:endParaRPr lang="nl-BE" sz="1200">
                        <a:effectLst/>
                      </a:endParaRPr>
                    </a:p>
                    <a:p>
                      <a:pPr algn="ctr">
                        <a:spcAft>
                          <a:spcPts val="0"/>
                        </a:spcAft>
                      </a:pPr>
                      <a:r>
                        <a:rPr lang="en-GB" sz="900">
                          <a:effectLst/>
                        </a:rPr>
                        <a:t>Yes</a:t>
                      </a:r>
                      <a:endParaRPr lang="nl-BE" sz="1200">
                        <a:effectLst/>
                        <a:latin typeface="Times New Roman"/>
                        <a:ea typeface="Times New Roman"/>
                      </a:endParaRPr>
                    </a:p>
                  </a:txBody>
                  <a:tcPr marL="68580" marR="68580" marT="0" marB="0"/>
                </a:tc>
                <a:tc>
                  <a:txBody>
                    <a:bodyPr/>
                    <a:lstStyle/>
                    <a:p>
                      <a:pPr algn="ctr">
                        <a:spcAft>
                          <a:spcPts val="0"/>
                        </a:spcAft>
                      </a:pPr>
                      <a:r>
                        <a:rPr lang="en-GB" sz="900">
                          <a:effectLst/>
                        </a:rPr>
                        <a:t>Assessment Centre’s, Development Centre’s,  Self-assessments, Training Modules Observations, Assessments, Shadowing, assignments</a:t>
                      </a:r>
                      <a:endParaRPr lang="nl-BE" sz="1200">
                        <a:effectLst/>
                        <a:latin typeface="Times New Roman"/>
                        <a:ea typeface="Times New Roman"/>
                      </a:endParaRPr>
                    </a:p>
                  </a:txBody>
                  <a:tcPr marL="68580" marR="68580" marT="0" marB="0"/>
                </a:tc>
              </a:tr>
              <a:tr h="518458">
                <a:tc>
                  <a:txBody>
                    <a:bodyPr/>
                    <a:lstStyle/>
                    <a:p>
                      <a:pPr algn="ctr">
                        <a:spcAft>
                          <a:spcPts val="0"/>
                        </a:spcAft>
                      </a:pPr>
                      <a:r>
                        <a:rPr lang="en-GB" sz="900">
                          <a:effectLst/>
                        </a:rPr>
                        <a:t>Professional Adviser</a:t>
                      </a:r>
                      <a:endParaRPr lang="nl-BE" sz="1200">
                        <a:effectLst/>
                        <a:latin typeface="Times New Roman"/>
                        <a:ea typeface="Times New Roman"/>
                      </a:endParaRPr>
                    </a:p>
                  </a:txBody>
                  <a:tcPr marL="68580" marR="68580" marT="0" marB="0"/>
                </a:tc>
                <a:tc>
                  <a:txBody>
                    <a:bodyPr/>
                    <a:lstStyle/>
                    <a:p>
                      <a:pPr algn="ctr">
                        <a:spcAft>
                          <a:spcPts val="0"/>
                        </a:spcAft>
                      </a:pPr>
                      <a:r>
                        <a:rPr lang="en-GB" sz="900">
                          <a:effectLst/>
                        </a:rPr>
                        <a:t>6</a:t>
                      </a:r>
                      <a:endParaRPr lang="nl-BE" sz="1200">
                        <a:effectLst/>
                        <a:latin typeface="Times New Roman"/>
                        <a:ea typeface="Times New Roman"/>
                      </a:endParaRPr>
                    </a:p>
                  </a:txBody>
                  <a:tcPr marL="68580" marR="68580" marT="0" marB="0"/>
                </a:tc>
                <a:tc>
                  <a:txBody>
                    <a:bodyPr/>
                    <a:lstStyle/>
                    <a:p>
                      <a:pPr algn="ctr">
                        <a:spcAft>
                          <a:spcPts val="0"/>
                        </a:spcAft>
                      </a:pPr>
                      <a:r>
                        <a:rPr lang="en-US" sz="900">
                          <a:effectLst/>
                        </a:rPr>
                        <a:t> </a:t>
                      </a:r>
                      <a:endParaRPr lang="nl-BE" sz="1200">
                        <a:effectLst/>
                      </a:endParaRPr>
                    </a:p>
                    <a:p>
                      <a:pPr algn="ctr">
                        <a:spcAft>
                          <a:spcPts val="0"/>
                        </a:spcAft>
                      </a:pPr>
                      <a:r>
                        <a:rPr lang="en-US" sz="900">
                          <a:effectLst/>
                        </a:rPr>
                        <a:t>No</a:t>
                      </a:r>
                      <a:endParaRPr lang="nl-BE" sz="1200">
                        <a:effectLst/>
                        <a:latin typeface="Times New Roman"/>
                        <a:ea typeface="Times New Roman"/>
                      </a:endParaRPr>
                    </a:p>
                  </a:txBody>
                  <a:tcPr marL="68580" marR="68580" marT="0" marB="0"/>
                </a:tc>
                <a:tc>
                  <a:txBody>
                    <a:bodyPr/>
                    <a:lstStyle/>
                    <a:p>
                      <a:pPr algn="ctr">
                        <a:spcAft>
                          <a:spcPts val="0"/>
                        </a:spcAft>
                      </a:pPr>
                      <a:r>
                        <a:rPr lang="en-US" sz="900">
                          <a:effectLst/>
                        </a:rPr>
                        <a:t> </a:t>
                      </a:r>
                      <a:endParaRPr lang="nl-BE" sz="1200">
                        <a:effectLst/>
                      </a:endParaRPr>
                    </a:p>
                    <a:p>
                      <a:pPr algn="ctr">
                        <a:spcAft>
                          <a:spcPts val="0"/>
                        </a:spcAft>
                      </a:pPr>
                      <a:r>
                        <a:rPr lang="en-GB" sz="900">
                          <a:effectLst/>
                        </a:rPr>
                        <a:t>In Progress</a:t>
                      </a:r>
                      <a:endParaRPr lang="nl-BE" sz="1200">
                        <a:effectLst/>
                        <a:latin typeface="Times New Roman"/>
                        <a:ea typeface="Times New Roman"/>
                      </a:endParaRPr>
                    </a:p>
                  </a:txBody>
                  <a:tcPr marL="68580" marR="68580" marT="0" marB="0"/>
                </a:tc>
                <a:tc>
                  <a:txBody>
                    <a:bodyPr/>
                    <a:lstStyle/>
                    <a:p>
                      <a:pPr algn="ctr">
                        <a:spcAft>
                          <a:spcPts val="0"/>
                        </a:spcAft>
                      </a:pPr>
                      <a:r>
                        <a:rPr lang="en-GB" sz="900">
                          <a:effectLst/>
                        </a:rPr>
                        <a:t>Training Modules Observations, Assessments, Shadowing, assignments</a:t>
                      </a:r>
                      <a:endParaRPr lang="nl-BE" sz="1200">
                        <a:effectLst/>
                        <a:latin typeface="Times New Roman"/>
                        <a:ea typeface="Times New Roman"/>
                      </a:endParaRPr>
                    </a:p>
                  </a:txBody>
                  <a:tcPr marL="68580" marR="68580" marT="0" marB="0"/>
                </a:tc>
              </a:tr>
              <a:tr h="518458">
                <a:tc>
                  <a:txBody>
                    <a:bodyPr/>
                    <a:lstStyle/>
                    <a:p>
                      <a:pPr algn="ctr">
                        <a:spcAft>
                          <a:spcPts val="0"/>
                        </a:spcAft>
                      </a:pPr>
                      <a:r>
                        <a:rPr lang="en-US" sz="900">
                          <a:effectLst/>
                        </a:rPr>
                        <a:t> </a:t>
                      </a:r>
                      <a:endParaRPr lang="nl-BE" sz="1200">
                        <a:effectLst/>
                      </a:endParaRPr>
                    </a:p>
                    <a:p>
                      <a:pPr algn="ctr">
                        <a:spcAft>
                          <a:spcPts val="0"/>
                        </a:spcAft>
                      </a:pPr>
                      <a:r>
                        <a:rPr lang="en-GB" sz="900">
                          <a:effectLst/>
                        </a:rPr>
                        <a:t>Business Consultant </a:t>
                      </a:r>
                      <a:endParaRPr lang="nl-BE" sz="1200">
                        <a:effectLst/>
                      </a:endParaRPr>
                    </a:p>
                    <a:p>
                      <a:pPr algn="ctr">
                        <a:spcAft>
                          <a:spcPts val="0"/>
                        </a:spcAft>
                      </a:pPr>
                      <a:r>
                        <a:rPr lang="en-US" sz="900">
                          <a:effectLst/>
                        </a:rPr>
                        <a:t> </a:t>
                      </a:r>
                      <a:endParaRPr lang="nl-BE" sz="1200">
                        <a:effectLst/>
                        <a:latin typeface="Times New Roman"/>
                        <a:ea typeface="Times New Roman"/>
                      </a:endParaRPr>
                    </a:p>
                  </a:txBody>
                  <a:tcPr marL="68580" marR="68580" marT="0" marB="0"/>
                </a:tc>
                <a:tc>
                  <a:txBody>
                    <a:bodyPr/>
                    <a:lstStyle/>
                    <a:p>
                      <a:pPr algn="ctr">
                        <a:spcAft>
                          <a:spcPts val="0"/>
                        </a:spcAft>
                      </a:pPr>
                      <a:r>
                        <a:rPr lang="en-GB" sz="900">
                          <a:effectLst/>
                        </a:rPr>
                        <a:t>7</a:t>
                      </a:r>
                      <a:endParaRPr lang="nl-BE" sz="1200">
                        <a:effectLst/>
                        <a:latin typeface="Times New Roman"/>
                        <a:ea typeface="Times New Roman"/>
                      </a:endParaRPr>
                    </a:p>
                  </a:txBody>
                  <a:tcPr marL="68580" marR="68580" marT="0" marB="0"/>
                </a:tc>
                <a:tc>
                  <a:txBody>
                    <a:bodyPr/>
                    <a:lstStyle/>
                    <a:p>
                      <a:pPr algn="ctr">
                        <a:spcAft>
                          <a:spcPts val="0"/>
                        </a:spcAft>
                      </a:pPr>
                      <a:r>
                        <a:rPr lang="en-US" sz="900">
                          <a:effectLst/>
                        </a:rPr>
                        <a:t>No</a:t>
                      </a:r>
                      <a:endParaRPr lang="nl-BE" sz="1200">
                        <a:effectLst/>
                        <a:latin typeface="Times New Roman"/>
                        <a:ea typeface="Times New Roman"/>
                      </a:endParaRPr>
                    </a:p>
                  </a:txBody>
                  <a:tcPr marL="68580" marR="68580" marT="0" marB="0"/>
                </a:tc>
                <a:tc>
                  <a:txBody>
                    <a:bodyPr/>
                    <a:lstStyle/>
                    <a:p>
                      <a:pPr algn="ctr">
                        <a:spcAft>
                          <a:spcPts val="0"/>
                        </a:spcAft>
                      </a:pPr>
                      <a:r>
                        <a:rPr lang="en-US" sz="900">
                          <a:effectLst/>
                        </a:rPr>
                        <a:t>No</a:t>
                      </a:r>
                      <a:endParaRPr lang="nl-BE" sz="1200">
                        <a:effectLst/>
                        <a:latin typeface="Times New Roman"/>
                        <a:ea typeface="Times New Roman"/>
                      </a:endParaRPr>
                    </a:p>
                  </a:txBody>
                  <a:tcPr marL="68580" marR="68580" marT="0" marB="0"/>
                </a:tc>
                <a:tc>
                  <a:txBody>
                    <a:bodyPr/>
                    <a:lstStyle/>
                    <a:p>
                      <a:pPr algn="ctr">
                        <a:spcAft>
                          <a:spcPts val="0"/>
                        </a:spcAft>
                      </a:pPr>
                      <a:r>
                        <a:rPr lang="en-GB" sz="900" dirty="0">
                          <a:effectLst/>
                        </a:rPr>
                        <a:t>Modular Delivery, lectures, assignments, dissertation</a:t>
                      </a:r>
                      <a:endParaRPr lang="nl-BE" sz="1200" dirty="0">
                        <a:effectLst/>
                        <a:latin typeface="Times New Roman"/>
                        <a:ea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eaLnBrk="1" hangingPunct="1"/>
            <a:r>
              <a:rPr lang="en-GB" b="1" dirty="0" smtClean="0">
                <a:solidFill>
                  <a:schemeClr val="accent1"/>
                </a:solidFill>
              </a:rPr>
              <a:t>BSP Europe </a:t>
            </a:r>
            <a:r>
              <a:rPr lang="en-GB" b="1" dirty="0" smtClean="0">
                <a:solidFill>
                  <a:schemeClr val="accent1"/>
                </a:solidFill>
              </a:rPr>
              <a:t>Career Path </a:t>
            </a:r>
          </a:p>
        </p:txBody>
      </p:sp>
      <p:pic>
        <p:nvPicPr>
          <p:cNvPr id="4" name="Picture 28" descr="CECA Part 1.jpg"/>
          <p:cNvPicPr/>
          <p:nvPr/>
        </p:nvPicPr>
        <p:blipFill>
          <a:blip r:embed="rId2" cstate="print"/>
          <a:stretch>
            <a:fillRect/>
          </a:stretch>
        </p:blipFill>
        <p:spPr>
          <a:xfrm>
            <a:off x="2401887" y="1274445"/>
            <a:ext cx="4340225" cy="4309110"/>
          </a:xfrm>
          <a:prstGeom prst="rect">
            <a:avLst/>
          </a:prstGeom>
        </p:spPr>
      </p:pic>
    </p:spTree>
    <p:extLst>
      <p:ext uri="{BB962C8B-B14F-4D97-AF65-F5344CB8AC3E}">
        <p14:creationId xmlns:p14="http://schemas.microsoft.com/office/powerpoint/2010/main" val="26332733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pPr algn="ctr" eaLnBrk="1" hangingPunct="1"/>
            <a:r>
              <a:rPr lang="en-GB" b="1" dirty="0" smtClean="0">
                <a:solidFill>
                  <a:schemeClr val="accent1"/>
                </a:solidFill>
              </a:rPr>
              <a:t> Certified Management Consultant US</a:t>
            </a:r>
            <a:endParaRPr lang="en-GB" b="1" dirty="0" smtClean="0">
              <a:solidFill>
                <a:schemeClr val="accent1"/>
              </a:solidFill>
            </a:endParaRPr>
          </a:p>
        </p:txBody>
      </p:sp>
      <p:pic>
        <p:nvPicPr>
          <p:cNvPr id="6" name="Slika 4"/>
          <p:cNvPicPr/>
          <p:nvPr/>
        </p:nvPicPr>
        <p:blipFill>
          <a:blip r:embed="rId2" cstate="print"/>
          <a:srcRect l="35010" t="41571" r="22922" b="18118"/>
          <a:stretch>
            <a:fillRect/>
          </a:stretch>
        </p:blipFill>
        <p:spPr bwMode="auto">
          <a:xfrm>
            <a:off x="1187624" y="1484784"/>
            <a:ext cx="6696744" cy="3744416"/>
          </a:xfrm>
          <a:prstGeom prst="rect">
            <a:avLst/>
          </a:prstGeom>
          <a:noFill/>
          <a:ln w="9525">
            <a:noFill/>
            <a:miter lim="800000"/>
            <a:headEnd/>
            <a:tailEnd/>
          </a:ln>
        </p:spPr>
      </p:pic>
    </p:spTree>
    <p:extLst>
      <p:ext uri="{BB962C8B-B14F-4D97-AF65-F5344CB8AC3E}">
        <p14:creationId xmlns:p14="http://schemas.microsoft.com/office/powerpoint/2010/main" val="26332733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a:bodyPr>
          <a:lstStyle/>
          <a:p>
            <a:pPr algn="ctr"/>
            <a:r>
              <a:rPr lang="en-GB" sz="4000" dirty="0">
                <a:solidFill>
                  <a:srgbClr val="0070C0"/>
                </a:solidFill>
              </a:rPr>
              <a:t>Insight in European Business Support</a:t>
            </a:r>
            <a:endParaRPr lang="en-GB" sz="4000" b="1" kern="1200" dirty="0" smtClean="0">
              <a:solidFill>
                <a:srgbClr val="0070C0"/>
              </a:solidFill>
              <a:latin typeface="+mj-lt"/>
              <a:ea typeface="+mj-ea"/>
              <a:cs typeface="+mj-cs"/>
            </a:endParaRPr>
          </a:p>
        </p:txBody>
      </p:sp>
      <p:sp>
        <p:nvSpPr>
          <p:cNvPr id="16387" name="Content Placeholder 6"/>
          <p:cNvSpPr>
            <a:spLocks noGrp="1"/>
          </p:cNvSpPr>
          <p:nvPr>
            <p:ph idx="1"/>
          </p:nvPr>
        </p:nvSpPr>
        <p:spPr>
          <a:xfrm>
            <a:off x="468313" y="1700213"/>
            <a:ext cx="8229600" cy="3744912"/>
          </a:xfrm>
        </p:spPr>
        <p:txBody>
          <a:bodyPr>
            <a:normAutofit fontScale="70000" lnSpcReduction="20000"/>
          </a:bodyPr>
          <a:lstStyle/>
          <a:p>
            <a:pPr>
              <a:buFontTx/>
              <a:buChar char="•"/>
            </a:pPr>
            <a:r>
              <a:rPr lang="en-GB" sz="2800" dirty="0">
                <a:solidFill>
                  <a:srgbClr val="0070C0"/>
                </a:solidFill>
              </a:rPr>
              <a:t>There is a big difference in the kind of Business Support offered by the BSP across Europe concerning the process of businesses (potential start-ups, start-ups, business in development,…) and the kind (finance, marketing, contracting, coaching, …)  of support. </a:t>
            </a:r>
          </a:p>
          <a:p>
            <a:pPr>
              <a:buFontTx/>
              <a:buChar char="•"/>
            </a:pPr>
            <a:r>
              <a:rPr lang="en-GB" sz="2800" dirty="0">
                <a:solidFill>
                  <a:srgbClr val="0070C0"/>
                </a:solidFill>
              </a:rPr>
              <a:t>Pro active stimulation and coaching of enterprising people is in some countries offered by a BSP, in other countries via funded projects if being offered at all.</a:t>
            </a:r>
          </a:p>
          <a:p>
            <a:pPr>
              <a:buFontTx/>
              <a:buChar char="•"/>
            </a:pPr>
            <a:r>
              <a:rPr lang="en-GB" sz="2800" dirty="0">
                <a:solidFill>
                  <a:srgbClr val="0070C0"/>
                </a:solidFill>
              </a:rPr>
              <a:t>A Business Support Professional Career Path is not present in the architecture of most of partner countries.</a:t>
            </a:r>
          </a:p>
          <a:p>
            <a:pPr>
              <a:buFontTx/>
              <a:buChar char="•"/>
            </a:pPr>
            <a:r>
              <a:rPr lang="en-GB" sz="2800" dirty="0">
                <a:solidFill>
                  <a:srgbClr val="0070C0"/>
                </a:solidFill>
              </a:rPr>
              <a:t>The minimum standard for a business support professional is degree and not (business) experience in all countries. Subsequently, the kind of support offered is likely more technical ‘hard skill knowledge’ support, whereas competence of soft skill coaching is little subject of business support via non or social profit sector.  </a:t>
            </a:r>
          </a:p>
          <a:p>
            <a:pPr eaLnBrk="1" hangingPunct="1"/>
            <a:endParaRPr lang="en-GB" sz="2800" dirty="0" smtClean="0">
              <a:solidFill>
                <a:srgbClr val="0070C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457200" y="274638"/>
            <a:ext cx="8229600" cy="706437"/>
          </a:xfrm>
        </p:spPr>
        <p:txBody>
          <a:bodyPr/>
          <a:lstStyle/>
          <a:p>
            <a:pPr algn="ctr" defTabSz="914400" rtl="0" eaLnBrk="1" latinLnBrk="0" hangingPunct="1">
              <a:spcBef>
                <a:spcPct val="0"/>
              </a:spcBef>
              <a:buNone/>
            </a:pPr>
            <a:r>
              <a:rPr lang="en-GB" sz="4000" b="1" kern="1200" dirty="0" smtClean="0">
                <a:solidFill>
                  <a:srgbClr val="0070C0"/>
                </a:solidFill>
                <a:latin typeface="+mj-lt"/>
                <a:ea typeface="+mj-ea"/>
                <a:cs typeface="+mj-cs"/>
              </a:rPr>
              <a:t>Partners?</a:t>
            </a:r>
            <a:endParaRPr lang="en-GB" sz="4000" b="1" kern="1200" dirty="0" smtClean="0">
              <a:solidFill>
                <a:srgbClr val="0070C0"/>
              </a:solidFill>
              <a:latin typeface="+mj-lt"/>
              <a:ea typeface="+mj-ea"/>
              <a:cs typeface="+mj-cs"/>
            </a:endParaRPr>
          </a:p>
        </p:txBody>
      </p:sp>
      <p:sp>
        <p:nvSpPr>
          <p:cNvPr id="19458" name="Content Placeholder 2"/>
          <p:cNvSpPr>
            <a:spLocks noGrp="1"/>
          </p:cNvSpPr>
          <p:nvPr>
            <p:ph idx="1"/>
          </p:nvPr>
        </p:nvSpPr>
        <p:spPr>
          <a:xfrm>
            <a:off x="214313" y="981075"/>
            <a:ext cx="8678862" cy="5145088"/>
          </a:xfrm>
        </p:spPr>
        <p:txBody>
          <a:bodyPr/>
          <a:lstStyle/>
          <a:p>
            <a:pPr eaLnBrk="1" hangingPunct="1">
              <a:buFont typeface="Arial" charset="0"/>
              <a:buNone/>
            </a:pPr>
            <a:r>
              <a:rPr lang="en-GB" sz="2400" dirty="0" smtClean="0">
                <a:solidFill>
                  <a:srgbClr val="0070C0"/>
                </a:solidFill>
              </a:rPr>
              <a:t>Leonardo Programme – European Lifelong Learning Partnership</a:t>
            </a:r>
          </a:p>
          <a:p>
            <a:pPr eaLnBrk="1" hangingPunct="1">
              <a:buFont typeface="Arial" charset="0"/>
              <a:buNone/>
            </a:pPr>
            <a:r>
              <a:rPr lang="en-GB" sz="2400" dirty="0" smtClean="0">
                <a:solidFill>
                  <a:srgbClr val="0070C0"/>
                </a:solidFill>
              </a:rPr>
              <a:t>involving:</a:t>
            </a:r>
          </a:p>
          <a:p>
            <a:pPr eaLnBrk="1" hangingPunct="1"/>
            <a:r>
              <a:rPr lang="en-GB" sz="2400" dirty="0" err="1" smtClean="0">
                <a:solidFill>
                  <a:srgbClr val="0070C0"/>
                </a:solidFill>
              </a:rPr>
              <a:t>Syntra</a:t>
            </a:r>
            <a:r>
              <a:rPr lang="en-GB" sz="2400" dirty="0" smtClean="0">
                <a:solidFill>
                  <a:srgbClr val="0070C0"/>
                </a:solidFill>
              </a:rPr>
              <a:t> West - Belgium</a:t>
            </a:r>
            <a:endParaRPr lang="en-GB" sz="2400" dirty="0" smtClean="0">
              <a:solidFill>
                <a:srgbClr val="0070C0"/>
              </a:solidFill>
            </a:endParaRPr>
          </a:p>
          <a:p>
            <a:pPr eaLnBrk="1" hangingPunct="1"/>
            <a:r>
              <a:rPr lang="en-GB" sz="2400" dirty="0" smtClean="0">
                <a:solidFill>
                  <a:srgbClr val="0070C0"/>
                </a:solidFill>
              </a:rPr>
              <a:t>Slovenia – Institute for Business Education</a:t>
            </a:r>
            <a:endParaRPr lang="en-GB" sz="2400" dirty="0" smtClean="0">
              <a:solidFill>
                <a:srgbClr val="0070C0"/>
              </a:solidFill>
            </a:endParaRPr>
          </a:p>
          <a:p>
            <a:pPr eaLnBrk="1" hangingPunct="1"/>
            <a:r>
              <a:rPr lang="en-GB" sz="2400" dirty="0" smtClean="0">
                <a:solidFill>
                  <a:srgbClr val="0070C0"/>
                </a:solidFill>
              </a:rPr>
              <a:t>Spain </a:t>
            </a:r>
            <a:r>
              <a:rPr lang="en-GB" sz="2400" dirty="0" smtClean="0">
                <a:solidFill>
                  <a:srgbClr val="0070C0"/>
                </a:solidFill>
              </a:rPr>
              <a:t>– Chamber of Commerce</a:t>
            </a:r>
            <a:endParaRPr lang="en-GB" sz="2400" dirty="0" smtClean="0">
              <a:solidFill>
                <a:srgbClr val="0070C0"/>
              </a:solidFill>
            </a:endParaRPr>
          </a:p>
          <a:p>
            <a:pPr eaLnBrk="1" hangingPunct="1"/>
            <a:r>
              <a:rPr lang="en-GB" sz="2400" dirty="0" smtClean="0">
                <a:solidFill>
                  <a:srgbClr val="0070C0"/>
                </a:solidFill>
              </a:rPr>
              <a:t>Bulgaria – European Management Centre</a:t>
            </a:r>
            <a:endParaRPr lang="en-GB" sz="2400" dirty="0" smtClean="0">
              <a:solidFill>
                <a:srgbClr val="0070C0"/>
              </a:solidFill>
            </a:endParaRPr>
          </a:p>
          <a:p>
            <a:pPr eaLnBrk="1" hangingPunct="1"/>
            <a:r>
              <a:rPr lang="en-GB" sz="2400" dirty="0" smtClean="0">
                <a:solidFill>
                  <a:srgbClr val="0070C0"/>
                </a:solidFill>
              </a:rPr>
              <a:t>Norway – Agency for Business Development</a:t>
            </a:r>
          </a:p>
          <a:p>
            <a:pPr algn="ctr" eaLnBrk="1" hangingPunct="1">
              <a:buFont typeface="Arial" charset="0"/>
              <a:buNone/>
            </a:pPr>
            <a:r>
              <a:rPr lang="en-GB" sz="2400" dirty="0" smtClean="0">
                <a:solidFill>
                  <a:srgbClr val="0070C0"/>
                </a:solidFill>
              </a:rPr>
              <a:t>and </a:t>
            </a:r>
            <a:r>
              <a:rPr lang="en-GB" sz="2400" dirty="0" smtClean="0">
                <a:solidFill>
                  <a:srgbClr val="0070C0"/>
                </a:solidFill>
              </a:rPr>
              <a:t>from the UK</a:t>
            </a:r>
          </a:p>
          <a:p>
            <a:pPr algn="ctr" eaLnBrk="1" hangingPunct="1">
              <a:buFont typeface="Arial" charset="0"/>
              <a:buNone/>
            </a:pPr>
            <a:r>
              <a:rPr lang="en-GB" sz="2400" b="1" dirty="0" smtClean="0">
                <a:solidFill>
                  <a:srgbClr val="0070C0"/>
                </a:solidFill>
              </a:rPr>
              <a:t> Birmingham City </a:t>
            </a:r>
            <a:r>
              <a:rPr lang="en-GB" sz="2400" b="1" dirty="0" smtClean="0">
                <a:solidFill>
                  <a:srgbClr val="0070C0"/>
                </a:solidFill>
              </a:rPr>
              <a:t>University (Business School) </a:t>
            </a:r>
            <a:r>
              <a:rPr lang="en-GB" sz="2400" b="1" dirty="0" smtClean="0">
                <a:solidFill>
                  <a:srgbClr val="0070C0"/>
                </a:solidFill>
              </a:rPr>
              <a:t>and the project Lead BES</a:t>
            </a:r>
          </a:p>
        </p:txBody>
      </p:sp>
      <p:pic>
        <p:nvPicPr>
          <p:cNvPr id="19459" name="Picture 13" descr="LLP_Logo_JPG(1)[1]"/>
          <p:cNvPicPr>
            <a:picLocks noChangeAspect="1" noChangeArrowheads="1"/>
          </p:cNvPicPr>
          <p:nvPr/>
        </p:nvPicPr>
        <p:blipFill>
          <a:blip r:embed="rId2" cstate="print"/>
          <a:srcRect/>
          <a:stretch>
            <a:fillRect/>
          </a:stretch>
        </p:blipFill>
        <p:spPr bwMode="auto">
          <a:xfrm>
            <a:off x="6143636" y="2000240"/>
            <a:ext cx="1579563" cy="522288"/>
          </a:xfrm>
          <a:prstGeom prst="rect">
            <a:avLst/>
          </a:prstGeom>
          <a:noFill/>
          <a:ln w="9525">
            <a:noFill/>
            <a:miter lim="800000"/>
            <a:headEnd/>
            <a:tailEnd/>
          </a:ln>
        </p:spPr>
      </p:pic>
      <p:pic>
        <p:nvPicPr>
          <p:cNvPr id="5" name="Picture 7" descr="BSPLogo"/>
          <p:cNvPicPr>
            <a:picLocks noChangeAspect="1" noChangeArrowheads="1"/>
          </p:cNvPicPr>
          <p:nvPr/>
        </p:nvPicPr>
        <p:blipFill>
          <a:blip r:embed="rId3" cstate="print"/>
          <a:srcRect/>
          <a:stretch>
            <a:fillRect/>
          </a:stretch>
        </p:blipFill>
        <p:spPr bwMode="auto">
          <a:xfrm>
            <a:off x="6072198" y="2928934"/>
            <a:ext cx="1628799" cy="6055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algn="ctr" eaLnBrk="1" hangingPunct="1"/>
            <a:r>
              <a:rPr lang="en-GB" b="1" dirty="0" smtClean="0">
                <a:solidFill>
                  <a:srgbClr val="0070C0"/>
                </a:solidFill>
              </a:rPr>
              <a:t>What Are Our Aims</a:t>
            </a:r>
          </a:p>
        </p:txBody>
      </p:sp>
      <p:sp>
        <p:nvSpPr>
          <p:cNvPr id="20482" name="Content Placeholder 2"/>
          <p:cNvSpPr>
            <a:spLocks noGrp="1"/>
          </p:cNvSpPr>
          <p:nvPr>
            <p:ph idx="1"/>
          </p:nvPr>
        </p:nvSpPr>
        <p:spPr/>
        <p:txBody>
          <a:bodyPr/>
          <a:lstStyle/>
          <a:p>
            <a:pPr algn="ctr" eaLnBrk="1" hangingPunct="1">
              <a:buFont typeface="Arial" charset="0"/>
              <a:buNone/>
            </a:pPr>
            <a:endParaRPr lang="en-GB" dirty="0" smtClean="0">
              <a:solidFill>
                <a:srgbClr val="0070C0"/>
              </a:solidFill>
            </a:endParaRPr>
          </a:p>
          <a:p>
            <a:pPr algn="ctr" eaLnBrk="1" hangingPunct="1">
              <a:buFont typeface="Arial" charset="0"/>
              <a:buNone/>
            </a:pPr>
            <a:r>
              <a:rPr lang="en-GB" dirty="0" smtClean="0">
                <a:solidFill>
                  <a:srgbClr val="0070C0"/>
                </a:solidFill>
              </a:rPr>
              <a:t>To Develop a European Business Support Professional Standard Career Path and Qualification Structure Including Continuous Professional Development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a:bodyPr>
          <a:lstStyle/>
          <a:p>
            <a:pPr algn="ctr"/>
            <a:r>
              <a:rPr lang="en-GB" b="1" dirty="0" smtClean="0">
                <a:solidFill>
                  <a:srgbClr val="0070C0"/>
                </a:solidFill>
              </a:rPr>
              <a:t>The Survey</a:t>
            </a:r>
          </a:p>
        </p:txBody>
      </p:sp>
      <p:sp>
        <p:nvSpPr>
          <p:cNvPr id="8195" name="Content Placeholder 2"/>
          <p:cNvSpPr>
            <a:spLocks noGrp="1"/>
          </p:cNvSpPr>
          <p:nvPr>
            <p:ph idx="1"/>
          </p:nvPr>
        </p:nvSpPr>
        <p:spPr>
          <a:xfrm>
            <a:off x="468313" y="1700213"/>
            <a:ext cx="8229600" cy="3744912"/>
          </a:xfrm>
        </p:spPr>
        <p:txBody>
          <a:bodyPr>
            <a:normAutofit/>
          </a:bodyPr>
          <a:lstStyle/>
          <a:p>
            <a:pPr marL="0" indent="0">
              <a:buNone/>
            </a:pPr>
            <a:r>
              <a:rPr lang="en-GB" dirty="0" smtClean="0">
                <a:solidFill>
                  <a:srgbClr val="0070C0"/>
                </a:solidFill>
              </a:rPr>
              <a:t>The Business Support Professional Career Pathway Leonardo partnership has commissioned itself to produce research into aspects of the </a:t>
            </a:r>
            <a:r>
              <a:rPr lang="en-GB" dirty="0" smtClean="0">
                <a:solidFill>
                  <a:srgbClr val="0070C0"/>
                </a:solidFill>
              </a:rPr>
              <a:t>occupation</a:t>
            </a:r>
            <a:endParaRPr lang="en-GB" dirty="0" smtClean="0">
              <a:solidFill>
                <a:srgbClr val="0070C0"/>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normAutofit/>
          </a:bodyPr>
          <a:lstStyle/>
          <a:p>
            <a:pPr algn="ctr"/>
            <a:r>
              <a:rPr lang="en-GB" b="1" dirty="0" smtClean="0">
                <a:solidFill>
                  <a:srgbClr val="0070C0"/>
                </a:solidFill>
              </a:rPr>
              <a:t>The Survey</a:t>
            </a:r>
          </a:p>
        </p:txBody>
      </p:sp>
      <p:sp>
        <p:nvSpPr>
          <p:cNvPr id="9219" name="Content Placeholder 2"/>
          <p:cNvSpPr>
            <a:spLocks noGrp="1"/>
          </p:cNvSpPr>
          <p:nvPr>
            <p:ph idx="1"/>
          </p:nvPr>
        </p:nvSpPr>
        <p:spPr>
          <a:xfrm>
            <a:off x="468313" y="1700213"/>
            <a:ext cx="8229600" cy="3744912"/>
          </a:xfrm>
        </p:spPr>
        <p:txBody>
          <a:bodyPr/>
          <a:lstStyle/>
          <a:p>
            <a:pPr eaLnBrk="1" hangingPunct="1"/>
            <a:r>
              <a:rPr lang="en-GB" sz="2800" dirty="0" smtClean="0">
                <a:solidFill>
                  <a:srgbClr val="0070C0"/>
                </a:solidFill>
              </a:rPr>
              <a:t>Having examined the Architecture (defining the policy framework) we then wanted to explore the professional agencies themselves</a:t>
            </a:r>
          </a:p>
          <a:p>
            <a:pPr eaLnBrk="1" hangingPunct="1"/>
            <a:r>
              <a:rPr lang="en-GB" sz="2800" dirty="0" smtClean="0">
                <a:solidFill>
                  <a:srgbClr val="0070C0"/>
                </a:solidFill>
              </a:rPr>
              <a:t>Three part survey emerged:</a:t>
            </a:r>
          </a:p>
          <a:p>
            <a:pPr lvl="1" eaLnBrk="1" hangingPunct="1"/>
            <a:r>
              <a:rPr lang="en-GB" sz="2400" dirty="0" smtClean="0">
                <a:solidFill>
                  <a:srgbClr val="0070C0"/>
                </a:solidFill>
              </a:rPr>
              <a:t>Profiling the agencies</a:t>
            </a:r>
          </a:p>
          <a:p>
            <a:pPr lvl="1" eaLnBrk="1" hangingPunct="1"/>
            <a:r>
              <a:rPr lang="en-GB" sz="2400" dirty="0" smtClean="0">
                <a:solidFill>
                  <a:srgbClr val="0070C0"/>
                </a:solidFill>
              </a:rPr>
              <a:t>Types of Support</a:t>
            </a:r>
          </a:p>
          <a:p>
            <a:pPr lvl="1" eaLnBrk="1" hangingPunct="1"/>
            <a:r>
              <a:rPr lang="en-GB" sz="2400" dirty="0" smtClean="0">
                <a:solidFill>
                  <a:srgbClr val="0070C0"/>
                </a:solidFill>
              </a:rPr>
              <a:t>The coverage of the support</a:t>
            </a:r>
          </a:p>
          <a:p>
            <a:pPr eaLnBrk="1" hangingPunct="1"/>
            <a:r>
              <a:rPr lang="en-GB" sz="2800" dirty="0" smtClean="0">
                <a:solidFill>
                  <a:srgbClr val="0070C0"/>
                </a:solidFill>
              </a:rPr>
              <a:t>Pilot in Norway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normAutofit/>
          </a:bodyPr>
          <a:lstStyle/>
          <a:p>
            <a:pPr algn="ctr"/>
            <a:r>
              <a:rPr lang="en-GB" dirty="0">
                <a:solidFill>
                  <a:srgbClr val="0070C0"/>
                </a:solidFill>
              </a:rPr>
              <a:t>Scope of Business Support in Europe</a:t>
            </a:r>
            <a:endParaRPr lang="en-GB" b="1" dirty="0" smtClean="0">
              <a:solidFill>
                <a:srgbClr val="0070C0"/>
              </a:solidFill>
            </a:endParaRPr>
          </a:p>
        </p:txBody>
      </p:sp>
      <p:sp>
        <p:nvSpPr>
          <p:cNvPr id="9219" name="Content Placeholder 2"/>
          <p:cNvSpPr>
            <a:spLocks noGrp="1"/>
          </p:cNvSpPr>
          <p:nvPr>
            <p:ph idx="1"/>
          </p:nvPr>
        </p:nvSpPr>
        <p:spPr>
          <a:xfrm>
            <a:off x="468313" y="1700213"/>
            <a:ext cx="8229600" cy="3744912"/>
          </a:xfrm>
        </p:spPr>
        <p:txBody>
          <a:bodyPr>
            <a:normAutofit fontScale="92500" lnSpcReduction="20000"/>
          </a:bodyPr>
          <a:lstStyle/>
          <a:p>
            <a:pPr>
              <a:buFontTx/>
              <a:buChar char="•"/>
            </a:pPr>
            <a:r>
              <a:rPr lang="en-GB" sz="2800" dirty="0">
                <a:solidFill>
                  <a:srgbClr val="0070C0"/>
                </a:solidFill>
              </a:rPr>
              <a:t>How is the business support in Europe organised? What’s the architecture?</a:t>
            </a:r>
          </a:p>
          <a:p>
            <a:pPr>
              <a:buFontTx/>
              <a:buChar char="•"/>
            </a:pPr>
            <a:r>
              <a:rPr lang="en-GB" sz="2800" dirty="0">
                <a:solidFill>
                  <a:srgbClr val="0070C0"/>
                </a:solidFill>
              </a:rPr>
              <a:t>What kind of support is offered?</a:t>
            </a:r>
          </a:p>
          <a:p>
            <a:pPr>
              <a:buFontTx/>
              <a:buChar char="•"/>
            </a:pPr>
            <a:r>
              <a:rPr lang="en-GB" sz="2800" dirty="0">
                <a:solidFill>
                  <a:srgbClr val="0070C0"/>
                </a:solidFill>
              </a:rPr>
              <a:t>What kind of support is publicly funded in the partner countries?</a:t>
            </a:r>
          </a:p>
          <a:p>
            <a:pPr>
              <a:buFontTx/>
              <a:buChar char="•"/>
            </a:pPr>
            <a:r>
              <a:rPr lang="en-GB" sz="2800" dirty="0">
                <a:solidFill>
                  <a:srgbClr val="0070C0"/>
                </a:solidFill>
              </a:rPr>
              <a:t>How is entrepreneurship stimulated?</a:t>
            </a:r>
          </a:p>
          <a:p>
            <a:pPr>
              <a:buFontTx/>
              <a:buChar char="•"/>
            </a:pPr>
            <a:r>
              <a:rPr lang="en-GB" sz="2800" dirty="0">
                <a:solidFill>
                  <a:srgbClr val="0070C0"/>
                </a:solidFill>
              </a:rPr>
              <a:t>What are the requirements for a business support professional?</a:t>
            </a:r>
          </a:p>
          <a:p>
            <a:pPr>
              <a:buFontTx/>
              <a:buChar char="•"/>
            </a:pPr>
            <a:r>
              <a:rPr lang="en-GB" sz="2800" dirty="0">
                <a:solidFill>
                  <a:srgbClr val="0070C0"/>
                </a:solidFill>
              </a:rPr>
              <a:t>Are there best practices which can be used in other countries?</a:t>
            </a:r>
          </a:p>
          <a:p>
            <a:pPr>
              <a:buFontTx/>
              <a:buChar char="•"/>
            </a:pPr>
            <a:endParaRPr lang="en-GB" sz="2800" dirty="0">
              <a:solidFill>
                <a:srgbClr val="0070C0"/>
              </a:solidFill>
            </a:endParaRPr>
          </a:p>
          <a:p>
            <a:pPr eaLnBrk="1" hangingPunct="1"/>
            <a:endParaRPr lang="en-GB" sz="2800" dirty="0" smtClean="0">
              <a:solidFill>
                <a:srgbClr val="0070C0"/>
              </a:solidFill>
            </a:endParaRPr>
          </a:p>
        </p:txBody>
      </p:sp>
    </p:spTree>
    <p:extLst>
      <p:ext uri="{BB962C8B-B14F-4D97-AF65-F5344CB8AC3E}">
        <p14:creationId xmlns:p14="http://schemas.microsoft.com/office/powerpoint/2010/main" val="2330968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GB" b="1" dirty="0" smtClean="0">
                <a:solidFill>
                  <a:srgbClr val="0070C0"/>
                </a:solidFill>
              </a:rPr>
              <a:t>The Results - Profile</a:t>
            </a:r>
          </a:p>
        </p:txBody>
      </p:sp>
      <p:graphicFrame>
        <p:nvGraphicFramePr>
          <p:cNvPr id="6" name="Chart 2"/>
          <p:cNvGraphicFramePr>
            <a:graphicFrameLocks noGrp="1"/>
          </p:cNvGraphicFramePr>
          <p:nvPr>
            <p:ph sz="half" idx="1"/>
            <p:extLst>
              <p:ext uri="{D42A27DB-BD31-4B8C-83A1-F6EECF244321}">
                <p14:modId xmlns:p14="http://schemas.microsoft.com/office/powerpoint/2010/main" val="2829587022"/>
              </p:ext>
            </p:extLst>
          </p:nvPr>
        </p:nvGraphicFramePr>
        <p:xfrm>
          <a:off x="1043608" y="1484784"/>
          <a:ext cx="6779096" cy="464137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a:bodyPr>
          <a:lstStyle/>
          <a:p>
            <a:pPr algn="ctr" defTabSz="914400" rtl="0" eaLnBrk="1" latinLnBrk="0" hangingPunct="1">
              <a:spcBef>
                <a:spcPct val="0"/>
              </a:spcBef>
              <a:buNone/>
            </a:pPr>
            <a:r>
              <a:rPr lang="en-GB" sz="4000" b="1" kern="1200" dirty="0" smtClean="0">
                <a:solidFill>
                  <a:srgbClr val="0070C0"/>
                </a:solidFill>
                <a:latin typeface="+mj-lt"/>
                <a:ea typeface="+mj-ea"/>
                <a:cs typeface="+mj-cs"/>
              </a:rPr>
              <a:t>The Results - Profile</a:t>
            </a:r>
          </a:p>
        </p:txBody>
      </p:sp>
      <p:graphicFrame>
        <p:nvGraphicFramePr>
          <p:cNvPr id="7" name="Chart 3"/>
          <p:cNvGraphicFramePr/>
          <p:nvPr>
            <p:extLst>
              <p:ext uri="{D42A27DB-BD31-4B8C-83A1-F6EECF244321}">
                <p14:modId xmlns:p14="http://schemas.microsoft.com/office/powerpoint/2010/main" val="2591809347"/>
              </p:ext>
            </p:extLst>
          </p:nvPr>
        </p:nvGraphicFramePr>
        <p:xfrm>
          <a:off x="1403648" y="1556792"/>
          <a:ext cx="6264696" cy="410445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a:bodyPr>
          <a:lstStyle/>
          <a:p>
            <a:pPr eaLnBrk="1" hangingPunct="1"/>
            <a:r>
              <a:rPr lang="en-GB" sz="4000" b="1" kern="1200" dirty="0" smtClean="0">
                <a:solidFill>
                  <a:srgbClr val="0070C0"/>
                </a:solidFill>
                <a:latin typeface="+mj-lt"/>
                <a:ea typeface="+mj-ea"/>
                <a:cs typeface="+mj-cs"/>
              </a:rPr>
              <a:t>The Results - Profile</a:t>
            </a:r>
          </a:p>
        </p:txBody>
      </p:sp>
      <p:graphicFrame>
        <p:nvGraphicFramePr>
          <p:cNvPr id="6" name="Chart 4"/>
          <p:cNvGraphicFramePr/>
          <p:nvPr>
            <p:extLst>
              <p:ext uri="{D42A27DB-BD31-4B8C-83A1-F6EECF244321}">
                <p14:modId xmlns:p14="http://schemas.microsoft.com/office/powerpoint/2010/main" val="2450700489"/>
              </p:ext>
            </p:extLst>
          </p:nvPr>
        </p:nvGraphicFramePr>
        <p:xfrm>
          <a:off x="1403648" y="1700808"/>
          <a:ext cx="6264696" cy="424847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199F49F94331542B4D5C588F657EF9E" ma:contentTypeVersion="0" ma:contentTypeDescription="Create a new document." ma:contentTypeScope="" ma:versionID="5553b22bc5a25489bd22edaea487d57a">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CA569AC-08BD-4EDA-A3C4-2D6D8AA26B0C}"/>
</file>

<file path=customXml/itemProps2.xml><?xml version="1.0" encoding="utf-8"?>
<ds:datastoreItem xmlns:ds="http://schemas.openxmlformats.org/officeDocument/2006/customXml" ds:itemID="{95CBDEF2-21FA-40CC-A78B-8E2E408DEE33}"/>
</file>

<file path=customXml/itemProps3.xml><?xml version="1.0" encoding="utf-8"?>
<ds:datastoreItem xmlns:ds="http://schemas.openxmlformats.org/officeDocument/2006/customXml" ds:itemID="{7AFC77DF-2BA3-4EB8-8162-B5475A146CC9}"/>
</file>

<file path=docProps/app.xml><?xml version="1.0" encoding="utf-8"?>
<Properties xmlns="http://schemas.openxmlformats.org/officeDocument/2006/extended-properties" xmlns:vt="http://schemas.openxmlformats.org/officeDocument/2006/docPropsVTypes">
  <Template/>
  <TotalTime>185</TotalTime>
  <Words>1238</Words>
  <Application>Microsoft Office PowerPoint</Application>
  <PresentationFormat>Diavoorstelling (4:3)</PresentationFormat>
  <Paragraphs>166</Paragraphs>
  <Slides>18</Slides>
  <Notes>12</Notes>
  <HiddenSlides>0</HiddenSlides>
  <MMClips>0</MMClips>
  <ScaleCrop>false</ScaleCrop>
  <HeadingPairs>
    <vt:vector size="4" baseType="variant">
      <vt:variant>
        <vt:lpstr>Thema</vt:lpstr>
      </vt:variant>
      <vt:variant>
        <vt:i4>1</vt:i4>
      </vt:variant>
      <vt:variant>
        <vt:lpstr>Diatitels</vt:lpstr>
      </vt:variant>
      <vt:variant>
        <vt:i4>18</vt:i4>
      </vt:variant>
    </vt:vector>
  </HeadingPairs>
  <TitlesOfParts>
    <vt:vector size="19" baseType="lpstr">
      <vt:lpstr>Office Theme</vt:lpstr>
      <vt:lpstr>  Business Support Professionals</vt:lpstr>
      <vt:lpstr>Partners?</vt:lpstr>
      <vt:lpstr>What Are Our Aims</vt:lpstr>
      <vt:lpstr>The Survey</vt:lpstr>
      <vt:lpstr>The Survey</vt:lpstr>
      <vt:lpstr>Scope of Business Support in Europe</vt:lpstr>
      <vt:lpstr>The Results - Profile</vt:lpstr>
      <vt:lpstr>The Results - Profile</vt:lpstr>
      <vt:lpstr>The Results - Profile</vt:lpstr>
      <vt:lpstr>The Results - Profile</vt:lpstr>
      <vt:lpstr>The Results - Profile</vt:lpstr>
      <vt:lpstr>The Results - Profile</vt:lpstr>
      <vt:lpstr>The Results - Profile</vt:lpstr>
      <vt:lpstr>The Results - Results</vt:lpstr>
      <vt:lpstr>BES Career Path </vt:lpstr>
      <vt:lpstr>BSP Europe Career Path </vt:lpstr>
      <vt:lpstr> Certified Management Consultant US</vt:lpstr>
      <vt:lpstr>Insight in European Business Support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Harry</dc:creator>
  <cp:lastModifiedBy>H:\</cp:lastModifiedBy>
  <cp:revision>23</cp:revision>
  <dcterms:created xsi:type="dcterms:W3CDTF">2010-08-06T16:59:37Z</dcterms:created>
  <dcterms:modified xsi:type="dcterms:W3CDTF">2011-05-24T13:59:17Z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0x0101007199F49F94331542B4D5C588F657EF9E</vt:lpwstr>
  </property>
</Properties>
</file>